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66" r:id="rId2"/>
    <p:sldId id="305" r:id="rId3"/>
    <p:sldId id="304" r:id="rId4"/>
    <p:sldId id="296" r:id="rId5"/>
    <p:sldId id="299" r:id="rId6"/>
    <p:sldId id="297" r:id="rId7"/>
    <p:sldId id="301" r:id="rId8"/>
    <p:sldId id="306" r:id="rId9"/>
    <p:sldId id="303" r:id="rId10"/>
    <p:sldId id="307" r:id="rId11"/>
    <p:sldId id="308" r:id="rId12"/>
    <p:sldId id="310" r:id="rId13"/>
    <p:sldId id="320" r:id="rId14"/>
    <p:sldId id="312" r:id="rId15"/>
    <p:sldId id="318" r:id="rId16"/>
    <p:sldId id="319" r:id="rId17"/>
    <p:sldId id="316" r:id="rId18"/>
    <p:sldId id="317" r:id="rId19"/>
    <p:sldId id="330" r:id="rId20"/>
    <p:sldId id="334" r:id="rId21"/>
    <p:sldId id="333" r:id="rId22"/>
    <p:sldId id="332" r:id="rId23"/>
    <p:sldId id="323" r:id="rId24"/>
    <p:sldId id="324" r:id="rId25"/>
    <p:sldId id="325" r:id="rId26"/>
    <p:sldId id="326" r:id="rId27"/>
    <p:sldId id="329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A34"/>
    <a:srgbClr val="78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97134"/>
  </p:normalViewPr>
  <p:slideViewPr>
    <p:cSldViewPr snapToGrid="0" snapToObjects="1">
      <p:cViewPr>
        <p:scale>
          <a:sx n="100" d="100"/>
          <a:sy n="100" d="100"/>
        </p:scale>
        <p:origin x="-1950" y="-12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7703B-E744-4A00-B46D-3C174232B460}" type="datetimeFigureOut">
              <a:rPr lang="lt-LT" smtClean="0"/>
              <a:pPr/>
              <a:t>2017.10.23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ADA80-E919-4AE0-B746-AE37E7B2F9E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650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member</a:t>
            </a:r>
            <a:r>
              <a:rPr lang="en-US" baseline="0" dirty="0" smtClean="0"/>
              <a:t> of NATO, European Union,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DA80-E919-4AE0-B746-AE37E7B2F9E0}" type="slidenum">
              <a:rPr lang="lt-LT" smtClean="0"/>
              <a:pPr/>
              <a:t>4</a:t>
            </a:fld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17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18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DA80-E919-4AE0-B746-AE37E7B2F9E0}" type="slidenum">
              <a:rPr lang="lt-LT" smtClean="0"/>
              <a:pPr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026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23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  <a:buClr>
                <a:srgbClr val="4D4D4D"/>
              </a:buClr>
            </a:pPr>
            <a:r>
              <a:rPr lang="lt-LT" altLang="en-US" dirty="0" smtClean="0">
                <a:latin typeface="Georgia" pitchFamily="18" charset="0"/>
              </a:rPr>
              <a:t>A </a:t>
            </a:r>
            <a:r>
              <a:rPr lang="lt-LT" altLang="en-US" dirty="0" err="1" smtClean="0">
                <a:latin typeface="Georgia" pitchFamily="18" charset="0"/>
              </a:rPr>
              <a:t>mentor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is</a:t>
            </a:r>
            <a:r>
              <a:rPr lang="lt-LT" altLang="en-US" dirty="0" smtClean="0">
                <a:latin typeface="Georgia" pitchFamily="18" charset="0"/>
              </a:rPr>
              <a:t> a </a:t>
            </a:r>
            <a:r>
              <a:rPr lang="lt-LT" altLang="en-US" dirty="0" err="1" smtClean="0">
                <a:latin typeface="Georgia" pitchFamily="18" charset="0"/>
              </a:rPr>
              <a:t>student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of</a:t>
            </a:r>
            <a:r>
              <a:rPr lang="lt-LT" altLang="en-US" dirty="0" smtClean="0">
                <a:latin typeface="Georgia" pitchFamily="18" charset="0"/>
              </a:rPr>
              <a:t> Vytautas </a:t>
            </a:r>
            <a:r>
              <a:rPr lang="lt-LT" altLang="en-US" dirty="0" err="1" smtClean="0">
                <a:latin typeface="Georgia" pitchFamily="18" charset="0"/>
              </a:rPr>
              <a:t>Magnus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en-US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University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who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has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international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and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intercultural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experience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and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will</a:t>
            </a:r>
            <a:r>
              <a:rPr lang="lt-LT" altLang="en-US" dirty="0" smtClean="0">
                <a:latin typeface="Georgia" pitchFamily="18" charset="0"/>
              </a:rPr>
              <a:t> be </a:t>
            </a:r>
            <a:r>
              <a:rPr lang="lt-LT" altLang="en-US" dirty="0" err="1" smtClean="0">
                <a:latin typeface="Georgia" pitchFamily="18" charset="0"/>
              </a:rPr>
              <a:t>there</a:t>
            </a:r>
            <a:r>
              <a:rPr lang="lt-LT" altLang="en-US" dirty="0" smtClean="0">
                <a:latin typeface="Georgia" pitchFamily="18" charset="0"/>
              </a:rPr>
              <a:t> to </a:t>
            </a:r>
            <a:r>
              <a:rPr lang="lt-LT" altLang="en-US" dirty="0" err="1" smtClean="0">
                <a:latin typeface="Georgia" pitchFamily="18" charset="0"/>
              </a:rPr>
              <a:t>help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en-US" altLang="en-US" dirty="0" smtClean="0">
                <a:latin typeface="Georgia" pitchFamily="18" charset="0"/>
              </a:rPr>
              <a:t>foreign </a:t>
            </a:r>
            <a:r>
              <a:rPr lang="lt-LT" altLang="en-US" dirty="0" err="1" smtClean="0">
                <a:latin typeface="Georgia" pitchFamily="18" charset="0"/>
              </a:rPr>
              <a:t>students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in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all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aspects</a:t>
            </a:r>
            <a:r>
              <a:rPr lang="lt-LT" altLang="en-US" dirty="0" smtClean="0">
                <a:latin typeface="Georgia" pitchFamily="18" charset="0"/>
              </a:rPr>
              <a:t>.</a:t>
            </a:r>
            <a:endParaRPr lang="en-US" altLang="en-US" dirty="0" smtClean="0">
              <a:latin typeface="Georgia" pitchFamily="18" charset="0"/>
            </a:endParaRPr>
          </a:p>
          <a:p>
            <a:pPr algn="just">
              <a:spcBef>
                <a:spcPct val="0"/>
              </a:spcBef>
              <a:buClr>
                <a:srgbClr val="4D4D4D"/>
              </a:buClr>
            </a:pPr>
            <a:endParaRPr lang="lt-LT" altLang="en-US" dirty="0" smtClean="0">
              <a:latin typeface="Georgia" pitchFamily="18" charset="0"/>
            </a:endParaRPr>
          </a:p>
          <a:p>
            <a:pPr algn="just">
              <a:spcBef>
                <a:spcPct val="0"/>
              </a:spcBef>
              <a:buClr>
                <a:srgbClr val="4D4D4D"/>
              </a:buClr>
            </a:pPr>
            <a:r>
              <a:rPr lang="lt-LT" altLang="en-US" dirty="0" smtClean="0">
                <a:latin typeface="Georgia" pitchFamily="18" charset="0"/>
              </a:rPr>
              <a:t>A </a:t>
            </a:r>
            <a:r>
              <a:rPr lang="lt-LT" altLang="en-US" dirty="0" err="1" smtClean="0">
                <a:latin typeface="Georgia" pitchFamily="18" charset="0"/>
              </a:rPr>
              <a:t>mentor</a:t>
            </a:r>
            <a:r>
              <a:rPr lang="lt-LT" altLang="en-US" dirty="0" smtClean="0">
                <a:latin typeface="Georgia" pitchFamily="18" charset="0"/>
              </a:rPr>
              <a:t>:</a:t>
            </a:r>
            <a:endParaRPr lang="en-US" altLang="en-US" dirty="0" smtClean="0">
              <a:latin typeface="Georgia" pitchFamily="18" charset="0"/>
            </a:endParaRPr>
          </a:p>
          <a:p>
            <a:pPr algn="just">
              <a:spcBef>
                <a:spcPct val="0"/>
              </a:spcBef>
              <a:buClr>
                <a:srgbClr val="4D4D4D"/>
              </a:buClr>
            </a:pPr>
            <a:endParaRPr lang="lt-LT" altLang="en-US" dirty="0" smtClean="0">
              <a:latin typeface="Georgia" pitchFamily="18" charset="0"/>
            </a:endParaRPr>
          </a:p>
          <a:p>
            <a:pPr algn="just">
              <a:spcBef>
                <a:spcPct val="0"/>
              </a:spcBef>
              <a:buClr>
                <a:srgbClr val="4D4D4D"/>
              </a:buClr>
            </a:pPr>
            <a:r>
              <a:rPr lang="lt-LT" altLang="en-US" dirty="0" err="1" smtClean="0">
                <a:latin typeface="Georgia" pitchFamily="18" charset="0"/>
              </a:rPr>
              <a:t>Meets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en-US" altLang="en-US" dirty="0" smtClean="0">
                <a:latin typeface="Georgia" pitchFamily="18" charset="0"/>
              </a:rPr>
              <a:t>foreign </a:t>
            </a:r>
            <a:r>
              <a:rPr lang="lt-LT" altLang="en-US" dirty="0" err="1" smtClean="0">
                <a:latin typeface="Georgia" pitchFamily="18" charset="0"/>
              </a:rPr>
              <a:t>student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in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the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airport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or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en-US" altLang="en-US" dirty="0" smtClean="0">
                <a:latin typeface="Georgia" pitchFamily="18" charset="0"/>
              </a:rPr>
              <a:t>bus/train </a:t>
            </a:r>
            <a:r>
              <a:rPr lang="lt-LT" altLang="en-US" dirty="0" err="1" smtClean="0">
                <a:latin typeface="Georgia" pitchFamily="18" charset="0"/>
              </a:rPr>
              <a:t>station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and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accompany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him</a:t>
            </a:r>
            <a:r>
              <a:rPr lang="lt-LT" altLang="en-US" dirty="0" smtClean="0">
                <a:latin typeface="Georgia" pitchFamily="18" charset="0"/>
              </a:rPr>
              <a:t>/</a:t>
            </a:r>
            <a:r>
              <a:rPr lang="lt-LT" altLang="en-US" dirty="0" err="1" smtClean="0">
                <a:latin typeface="Georgia" pitchFamily="18" charset="0"/>
              </a:rPr>
              <a:t>her</a:t>
            </a:r>
            <a:r>
              <a:rPr lang="lt-LT" altLang="en-US" dirty="0" smtClean="0">
                <a:latin typeface="Georgia" pitchFamily="18" charset="0"/>
              </a:rPr>
              <a:t> to </a:t>
            </a:r>
            <a:r>
              <a:rPr lang="lt-LT" altLang="en-US" dirty="0" err="1" smtClean="0">
                <a:latin typeface="Georgia" pitchFamily="18" charset="0"/>
              </a:rPr>
              <a:t>the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living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place</a:t>
            </a:r>
            <a:r>
              <a:rPr lang="lt-LT" altLang="en-US" dirty="0" smtClean="0">
                <a:latin typeface="Georgia" pitchFamily="18" charset="0"/>
              </a:rPr>
              <a:t>;</a:t>
            </a:r>
          </a:p>
          <a:p>
            <a:pPr algn="just">
              <a:spcBef>
                <a:spcPct val="0"/>
              </a:spcBef>
              <a:buClr>
                <a:srgbClr val="4D4D4D"/>
              </a:buClr>
            </a:pPr>
            <a:r>
              <a:rPr lang="lt-LT" altLang="en-US" dirty="0" err="1" smtClean="0">
                <a:latin typeface="Georgia" pitchFamily="18" charset="0"/>
              </a:rPr>
              <a:t>Assists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en-US" altLang="en-US" dirty="0" smtClean="0">
                <a:latin typeface="Georgia" pitchFamily="18" charset="0"/>
              </a:rPr>
              <a:t>foreign </a:t>
            </a:r>
            <a:r>
              <a:rPr lang="lt-LT" altLang="en-US" dirty="0" err="1" smtClean="0">
                <a:latin typeface="Georgia" pitchFamily="18" charset="0"/>
              </a:rPr>
              <a:t>student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in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orientating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both</a:t>
            </a:r>
            <a:r>
              <a:rPr lang="lt-LT" altLang="en-US" dirty="0" smtClean="0">
                <a:latin typeface="Georgia" pitchFamily="18" charset="0"/>
              </a:rPr>
              <a:t> at </a:t>
            </a:r>
            <a:r>
              <a:rPr lang="lt-LT" altLang="en-US" dirty="0" err="1" smtClean="0">
                <a:latin typeface="Georgia" pitchFamily="18" charset="0"/>
              </a:rPr>
              <a:t>University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and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in</a:t>
            </a:r>
            <a:r>
              <a:rPr lang="lt-LT" altLang="en-US" dirty="0" smtClean="0">
                <a:latin typeface="Georgia" pitchFamily="18" charset="0"/>
              </a:rPr>
              <a:t> Kaunas;</a:t>
            </a:r>
          </a:p>
          <a:p>
            <a:pPr algn="just">
              <a:spcBef>
                <a:spcPct val="0"/>
              </a:spcBef>
              <a:buClr>
                <a:srgbClr val="4D4D4D"/>
              </a:buClr>
            </a:pPr>
            <a:r>
              <a:rPr lang="lt-LT" altLang="en-US" dirty="0" err="1" smtClean="0">
                <a:latin typeface="Georgia" pitchFamily="18" charset="0"/>
              </a:rPr>
              <a:t>Helps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en-US" altLang="en-US" dirty="0" smtClean="0">
                <a:latin typeface="Georgia" pitchFamily="18" charset="0"/>
              </a:rPr>
              <a:t>foreign </a:t>
            </a:r>
            <a:r>
              <a:rPr lang="lt-LT" altLang="en-US" dirty="0" err="1" smtClean="0">
                <a:latin typeface="Georgia" pitchFamily="18" charset="0"/>
              </a:rPr>
              <a:t>student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in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everyday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lt-LT" altLang="en-US" dirty="0" err="1" smtClean="0">
                <a:latin typeface="Georgia" pitchFamily="18" charset="0"/>
              </a:rPr>
              <a:t>matters</a:t>
            </a:r>
            <a:r>
              <a:rPr lang="lt-LT" altLang="en-US" dirty="0" smtClean="0">
                <a:latin typeface="Georgia" pitchFamily="18" charset="0"/>
              </a:rPr>
              <a:t> </a:t>
            </a:r>
            <a:r>
              <a:rPr lang="en-US" altLang="en-US" dirty="0" smtClean="0">
                <a:latin typeface="Georgia" pitchFamily="18" charset="0"/>
              </a:rPr>
              <a:t>&amp; making new friends.</a:t>
            </a:r>
            <a:endParaRPr lang="lt-LT" altLang="en-US" dirty="0" smtClean="0">
              <a:latin typeface="Georgia" pitchFamily="18" charset="0"/>
            </a:endParaRPr>
          </a:p>
          <a:p>
            <a:endParaRPr lang="en-US" altLang="lt-LT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A3A5E-D3C6-40B5-95F4-4C065EB612C1}" type="slidenum">
              <a:rPr lang="lt-LT" altLang="en-US" smtClean="0"/>
              <a:pPr/>
              <a:t>25</a:t>
            </a:fld>
            <a:endParaRPr lang="lt-LT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27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Video: www.youtube.com/watch?v=8NHD6UEtUhY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DA80-E919-4AE0-B746-AE37E7B2F9E0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Video:</a:t>
            </a:r>
            <a:r>
              <a:rPr lang="en-US" baseline="0" dirty="0" smtClean="0"/>
              <a:t> www.youtube.com/watch?v=j3VVGQ3Cg-c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DA80-E919-4AE0-B746-AE37E7B2F9E0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Video: www.youtube.com/watch?v=ST3Kv_7R3d4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DA80-E919-4AE0-B746-AE37E7B2F9E0}" type="slidenum">
              <a:rPr lang="lt-LT" smtClean="0"/>
              <a:pPr/>
              <a:t>10</a:t>
            </a:fld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11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r>
              <a:rPr lang="en-US" altLang="en-US" dirty="0" smtClean="0"/>
              <a:t>Video</a:t>
            </a:r>
            <a:r>
              <a:rPr lang="en-US" altLang="en-US" baseline="0" dirty="0" smtClean="0"/>
              <a:t>: </a:t>
            </a:r>
            <a:r>
              <a:rPr lang="en-US" altLang="en-US" dirty="0" smtClean="0"/>
              <a:t>www.youtube.com/watch?v=Llqkhq2EQrY&amp;t=2s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13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14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15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1" hangingPunct="1"/>
            <a:fld id="{39447C8E-8D76-4334-A080-0399A990C916}" type="slidenum">
              <a:rPr lang="lt-LT" altLang="en-US" sz="1200"/>
              <a:pPr algn="r" defTabSz="896938" eaLnBrk="1" hangingPunct="1"/>
              <a:t>16</a:t>
            </a:fld>
            <a:endParaRPr lang="lt-LT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05B1-1090-1D48-BB83-31FAEDB33418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s://www.youtube.com/watch?v=ST3Kv_7R3d4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qkhq2EQrY&amp;t=2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smpf.lt/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du.lt/en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://vmu.esnlithuania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VytautasMagnusUniversity" TargetMode="External"/><Relationship Id="rId5" Type="http://schemas.openxmlformats.org/officeDocument/2006/relationships/hyperlink" Target="http://www.vdu.lt/en" TargetMode="External"/><Relationship Id="rId4" Type="http://schemas.openxmlformats.org/officeDocument/2006/relationships/hyperlink" Target="mailto:office@vdu.l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NHD6UEtUh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watch?v=KWyP3PuhHk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6840" y="427828"/>
            <a:ext cx="6355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HIGHER EDUCATION IN LITHUANIA: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Academic and Cultural Excellence </a:t>
            </a:r>
            <a:r>
              <a:rPr lang="lt-LT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at VMU</a:t>
            </a:r>
            <a:endParaRPr lang="en-US" altLang="en-US" sz="2200" b="1" dirty="0" smtClean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778" y="1407463"/>
            <a:ext cx="6758941" cy="33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4144123"/>
            <a:ext cx="1085850" cy="471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6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891" y="254357"/>
            <a:ext cx="1085850" cy="471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2666" y="359132"/>
            <a:ext cx="675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VMU:</a:t>
            </a:r>
            <a:r>
              <a:rPr lang="en-US" sz="3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3200" dirty="0" err="1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Vytautas</a:t>
            </a:r>
            <a:r>
              <a:rPr lang="en-US" sz="3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 Magnus University</a:t>
            </a:r>
            <a:endParaRPr lang="en-US" sz="32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2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53481"/>
            <a:ext cx="990600" cy="429879"/>
          </a:xfrm>
          <a:prstGeom prst="rect">
            <a:avLst/>
          </a:prstGeom>
          <a:noFill/>
        </p:spPr>
      </p:pic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14425"/>
            <a:ext cx="9144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667" y="359132"/>
            <a:ext cx="519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lt-LT" sz="3400" b="1" kern="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VMU</a:t>
            </a:r>
            <a:r>
              <a:rPr lang="en-US" sz="3400" b="1" kern="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: </a:t>
            </a:r>
            <a:r>
              <a:rPr lang="en-US" sz="3400" kern="0" dirty="0" err="1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Vytautas</a:t>
            </a:r>
            <a:r>
              <a:rPr lang="en-US" sz="3400" kern="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the Great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2667" y="1466849"/>
            <a:ext cx="4111233" cy="3260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400" b="1" dirty="0" smtClean="0">
                <a:solidFill>
                  <a:srgbClr val="262A34"/>
                </a:solidFill>
                <a:latin typeface="Georgia" pitchFamily="18" charset="0"/>
              </a:rPr>
              <a:t>Grand Duke of Lithuania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Ruled from 1392 to 1430 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Brought the greatest military and political prosperity to the</a:t>
            </a:r>
            <a:r>
              <a:rPr lang="lt-LT" altLang="en-US" sz="1400" dirty="0" smtClean="0">
                <a:solidFill>
                  <a:srgbClr val="262A34"/>
                </a:solidFill>
                <a:latin typeface="Georgia" pitchFamily="18" charset="0"/>
              </a:rPr>
              <a:t> </a:t>
            </a: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country</a:t>
            </a:r>
          </a:p>
          <a:p>
            <a:pPr marL="285750" indent="-285750" algn="just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In 1410 won the Battle of </a:t>
            </a:r>
            <a:r>
              <a:rPr lang="en-US" altLang="en-US" sz="1400" dirty="0" err="1" smtClean="0">
                <a:solidFill>
                  <a:srgbClr val="262A34"/>
                </a:solidFill>
                <a:latin typeface="Georgia" pitchFamily="18" charset="0"/>
              </a:rPr>
              <a:t>Grünwald</a:t>
            </a: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 (</a:t>
            </a:r>
            <a:r>
              <a:rPr lang="en-US" altLang="en-US" sz="1400" dirty="0" err="1" smtClean="0">
                <a:solidFill>
                  <a:srgbClr val="262A34"/>
                </a:solidFill>
                <a:latin typeface="Georgia" pitchFamily="18" charset="0"/>
              </a:rPr>
              <a:t>Tannenberg</a:t>
            </a: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) against </a:t>
            </a:r>
            <a:r>
              <a:rPr lang="lt-LT" altLang="en-US" sz="1400" dirty="0" err="1" smtClean="0">
                <a:solidFill>
                  <a:srgbClr val="262A34"/>
                </a:solidFill>
                <a:latin typeface="Georgia" pitchFamily="18" charset="0"/>
              </a:rPr>
              <a:t>Teutonic</a:t>
            </a:r>
            <a:r>
              <a:rPr lang="lt-LT" altLang="en-US" sz="1400" dirty="0" smtClean="0">
                <a:solidFill>
                  <a:srgbClr val="262A34"/>
                </a:solidFill>
                <a:latin typeface="Georgia" pitchFamily="18" charset="0"/>
              </a:rPr>
              <a:t> </a:t>
            </a: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Order</a:t>
            </a:r>
          </a:p>
          <a:p>
            <a:pPr marL="285750" indent="-285750" algn="just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During his reign the push eastward by the German Order was broken</a:t>
            </a:r>
          </a:p>
          <a:p>
            <a:pPr marL="285750" indent="-285750" algn="just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Extended the state border all the way</a:t>
            </a:r>
            <a:r>
              <a:rPr lang="lt-LT" altLang="en-US" sz="1400" dirty="0" smtClean="0">
                <a:solidFill>
                  <a:srgbClr val="262A34"/>
                </a:solidFill>
                <a:latin typeface="Georgia" pitchFamily="18" charset="0"/>
              </a:rPr>
              <a:t> </a:t>
            </a:r>
            <a:r>
              <a:rPr lang="en-US" altLang="en-US" sz="1400" dirty="0" smtClean="0">
                <a:solidFill>
                  <a:srgbClr val="262A34"/>
                </a:solidFill>
                <a:latin typeface="Georgia" pitchFamily="18" charset="0"/>
              </a:rPr>
              <a:t>to the shores of the Black Sea</a:t>
            </a:r>
          </a:p>
          <a:p>
            <a:pPr marL="285750" indent="-285750" algn="just"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altLang="en-US" sz="1400" dirty="0" smtClean="0">
              <a:solidFill>
                <a:srgbClr val="262A34"/>
              </a:solidFill>
              <a:latin typeface="Georgia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400" dirty="0" smtClean="0">
              <a:solidFill>
                <a:srgbClr val="262A34"/>
              </a:solidFill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262A34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262A34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14" name="Picture 1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39"/>
          <a:stretch>
            <a:fillRect/>
          </a:stretch>
        </p:blipFill>
        <p:spPr bwMode="auto">
          <a:xfrm>
            <a:off x="4917814" y="781051"/>
            <a:ext cx="42261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4153648"/>
            <a:ext cx="990600" cy="429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8816" y="4198263"/>
            <a:ext cx="1085850" cy="471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2666" y="359132"/>
            <a:ext cx="675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VMU: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 Timeline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949" y="4224026"/>
            <a:ext cx="82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1920</a:t>
            </a:r>
            <a:endParaRPr lang="lt-L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806" y="3051478"/>
            <a:ext cx="79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1922</a:t>
            </a:r>
            <a:endParaRPr lang="lt-L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537" y="1800225"/>
            <a:ext cx="8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1930</a:t>
            </a:r>
            <a:endParaRPr lang="lt-L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213" y="1104840"/>
            <a:ext cx="85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1950</a:t>
            </a:r>
            <a:endParaRPr lang="lt-L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03791" y="4343400"/>
            <a:ext cx="186934" cy="190500"/>
          </a:xfrm>
          <a:prstGeom prst="ellipse">
            <a:avLst/>
          </a:prstGeom>
          <a:solidFill>
            <a:srgbClr val="781E40"/>
          </a:solidFill>
          <a:ln>
            <a:solidFill>
              <a:srgbClr val="781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rgbClr val="781E40"/>
                </a:solidFill>
              </a:ln>
              <a:solidFill>
                <a:srgbClr val="781E4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62700" y="3184828"/>
            <a:ext cx="186934" cy="190500"/>
          </a:xfrm>
          <a:prstGeom prst="ellipse">
            <a:avLst/>
          </a:prstGeom>
          <a:solidFill>
            <a:srgbClr val="781E40"/>
          </a:solidFill>
          <a:ln>
            <a:solidFill>
              <a:srgbClr val="781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rgbClr val="781E40"/>
                </a:solidFill>
              </a:ln>
              <a:solidFill>
                <a:srgbClr val="781E4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91945" y="1996708"/>
            <a:ext cx="186934" cy="190500"/>
          </a:xfrm>
          <a:prstGeom prst="ellipse">
            <a:avLst/>
          </a:prstGeom>
          <a:solidFill>
            <a:srgbClr val="781E40"/>
          </a:solidFill>
          <a:ln>
            <a:solidFill>
              <a:srgbClr val="781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rgbClr val="781E40"/>
                </a:solidFill>
              </a:ln>
              <a:solidFill>
                <a:srgbClr val="781E4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53075" y="1457325"/>
            <a:ext cx="186934" cy="190500"/>
          </a:xfrm>
          <a:prstGeom prst="ellipse">
            <a:avLst/>
          </a:prstGeom>
          <a:solidFill>
            <a:srgbClr val="781E40"/>
          </a:solidFill>
          <a:ln>
            <a:solidFill>
              <a:srgbClr val="781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rgbClr val="781E40"/>
                </a:solidFill>
              </a:ln>
              <a:solidFill>
                <a:srgbClr val="781E4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35973" y="1504950"/>
            <a:ext cx="186934" cy="190500"/>
          </a:xfrm>
          <a:prstGeom prst="ellipse">
            <a:avLst/>
          </a:prstGeom>
          <a:solidFill>
            <a:srgbClr val="781E40"/>
          </a:solidFill>
          <a:ln>
            <a:solidFill>
              <a:srgbClr val="781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rgbClr val="781E40"/>
                </a:solidFill>
              </a:ln>
              <a:solidFill>
                <a:srgbClr val="781E4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6774" y="1142940"/>
            <a:ext cx="96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3703" y="4207788"/>
            <a:ext cx="2492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Georgia" pitchFamily="18" charset="0"/>
              </a:rPr>
              <a:t>Course of Higher Learning were established </a:t>
            </a:r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as a temporary substitute for a university.</a:t>
            </a:r>
            <a:endParaRPr lang="lt-LT" sz="1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2006" y="3041953"/>
            <a:ext cx="2560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After reorganization of courses of Higher Learning, the 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University of Lithuania was established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lt-LT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6690" y="2081580"/>
            <a:ext cx="3000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University of Lithuania </a:t>
            </a:r>
            <a:r>
              <a:rPr lang="en-US" sz="1000" b="1" dirty="0" smtClean="0">
                <a:solidFill>
                  <a:schemeClr val="bg1"/>
                </a:solidFill>
                <a:latin typeface="Georgia" pitchFamily="18" charset="0"/>
              </a:rPr>
              <a:t>was renamed  </a:t>
            </a:r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to </a:t>
            </a:r>
            <a:r>
              <a:rPr lang="en-US" sz="1000" dirty="0" err="1" smtClean="0">
                <a:solidFill>
                  <a:schemeClr val="bg1"/>
                </a:solidFill>
                <a:latin typeface="Georgia" pitchFamily="18" charset="0"/>
              </a:rPr>
              <a:t>Vytautas</a:t>
            </a:r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 Magnus University, commemorating 500 years of death of </a:t>
            </a:r>
            <a:r>
              <a:rPr lang="en-US" sz="1000" dirty="0" err="1" smtClean="0">
                <a:solidFill>
                  <a:schemeClr val="bg1"/>
                </a:solidFill>
                <a:latin typeface="Georgia" pitchFamily="18" charset="0"/>
              </a:rPr>
              <a:t>Vytautas</a:t>
            </a:r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 Magnus.</a:t>
            </a:r>
            <a:endParaRPr lang="lt-LT" sz="1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5826" y="1710898"/>
            <a:ext cx="187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University was </a:t>
            </a:r>
            <a:r>
              <a:rPr lang="en-US" sz="1000" b="1" dirty="0" smtClean="0">
                <a:solidFill>
                  <a:schemeClr val="bg1"/>
                </a:solidFill>
                <a:latin typeface="Georgia" pitchFamily="18" charset="0"/>
              </a:rPr>
              <a:t>closed</a:t>
            </a:r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 due to the historical reasons.</a:t>
            </a:r>
            <a:endParaRPr lang="lt-LT" sz="1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3769" y="1733610"/>
            <a:ext cx="124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</a:rPr>
              <a:t>VMU was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Georgia" pitchFamily="18" charset="0"/>
              </a:rPr>
              <a:t>re-established.</a:t>
            </a:r>
            <a:endParaRPr lang="lt-LT" sz="1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419225" y="1295400"/>
            <a:ext cx="7724775" cy="3838575"/>
          </a:xfrm>
          <a:custGeom>
            <a:avLst/>
            <a:gdLst>
              <a:gd name="connsiteX0" fmla="*/ 585787 w 6958012"/>
              <a:gd name="connsiteY0" fmla="*/ 3678237 h 3678237"/>
              <a:gd name="connsiteX1" fmla="*/ 1062037 w 6958012"/>
              <a:gd name="connsiteY1" fmla="*/ 573087 h 3678237"/>
              <a:gd name="connsiteX2" fmla="*/ 6958012 w 6958012"/>
              <a:gd name="connsiteY2" fmla="*/ 239712 h 36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012" h="3678237">
                <a:moveTo>
                  <a:pt x="585787" y="3678237"/>
                </a:moveTo>
                <a:cubicBezTo>
                  <a:pt x="292893" y="2412205"/>
                  <a:pt x="0" y="1146174"/>
                  <a:pt x="1062037" y="573087"/>
                </a:cubicBezTo>
                <a:cubicBezTo>
                  <a:pt x="2124074" y="0"/>
                  <a:pt x="5665787" y="436562"/>
                  <a:pt x="6958012" y="239712"/>
                </a:cubicBezTo>
              </a:path>
            </a:pathLst>
          </a:custGeom>
          <a:noFill/>
          <a:ln w="53975">
            <a:solidFill>
              <a:srgbClr val="781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781E40"/>
                  </a:solidFill>
                </a:ln>
                <a:solidFill>
                  <a:srgbClr val="781E40"/>
                </a:solidFill>
              </a:rPr>
              <a:t> </a:t>
            </a:r>
            <a:endParaRPr lang="lt-LT" dirty="0">
              <a:ln>
                <a:solidFill>
                  <a:srgbClr val="781E40"/>
                </a:solidFill>
              </a:ln>
              <a:solidFill>
                <a:srgbClr val="781E4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362451" y="2660689"/>
            <a:ext cx="4781550" cy="2473286"/>
          </a:xfrm>
          <a:custGeom>
            <a:avLst/>
            <a:gdLst>
              <a:gd name="connsiteX0" fmla="*/ 585787 w 6958012"/>
              <a:gd name="connsiteY0" fmla="*/ 3678237 h 3678237"/>
              <a:gd name="connsiteX1" fmla="*/ 1062037 w 6958012"/>
              <a:gd name="connsiteY1" fmla="*/ 573087 h 3678237"/>
              <a:gd name="connsiteX2" fmla="*/ 6958012 w 6958012"/>
              <a:gd name="connsiteY2" fmla="*/ 239712 h 36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012" h="3678237">
                <a:moveTo>
                  <a:pt x="585787" y="3678237"/>
                </a:moveTo>
                <a:cubicBezTo>
                  <a:pt x="292893" y="2412205"/>
                  <a:pt x="0" y="1146174"/>
                  <a:pt x="1062037" y="573087"/>
                </a:cubicBezTo>
                <a:cubicBezTo>
                  <a:pt x="2124074" y="0"/>
                  <a:pt x="5665787" y="436562"/>
                  <a:pt x="6958012" y="239712"/>
                </a:cubicBezTo>
              </a:path>
            </a:pathLst>
          </a:custGeom>
          <a:noFill/>
          <a:ln w="53975">
            <a:solidFill>
              <a:srgbClr val="781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781E40"/>
                  </a:solidFill>
                </a:ln>
                <a:solidFill>
                  <a:srgbClr val="781E40"/>
                </a:solidFill>
              </a:rPr>
              <a:t> </a:t>
            </a:r>
            <a:endParaRPr lang="lt-LT" dirty="0">
              <a:ln>
                <a:solidFill>
                  <a:srgbClr val="781E40"/>
                </a:solidFill>
              </a:ln>
              <a:solidFill>
                <a:srgbClr val="781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6467" y="1809750"/>
            <a:ext cx="8511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VMU: 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In Numbers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1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929" y="3157811"/>
            <a:ext cx="2007712" cy="871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34695" y="1876425"/>
            <a:ext cx="2438399" cy="185737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Arts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 smtClean="0">
              <a:solidFill>
                <a:srgbClr val="262A3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Catholic Theology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 smtClean="0">
              <a:solidFill>
                <a:srgbClr val="262A3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Economics and Management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en-GB" altLang="en-US" sz="1000" dirty="0" smtClean="0">
              <a:solidFill>
                <a:srgbClr val="262A3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Humanities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 smtClean="0">
              <a:solidFill>
                <a:srgbClr val="262A3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Informatics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 smtClean="0">
              <a:solidFill>
                <a:srgbClr val="262A3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Law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 smtClean="0">
              <a:solidFill>
                <a:srgbClr val="262A34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Music Academy </a:t>
            </a:r>
            <a:endParaRPr lang="en-US" altLang="en-US" sz="1000" dirty="0" smtClean="0">
              <a:solidFill>
                <a:srgbClr val="262A34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Natural Sciences 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Political Science and Diplomacy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 </a:t>
            </a:r>
            <a:endParaRPr lang="en-US" altLang="en-US" sz="1000" dirty="0" smtClean="0">
              <a:solidFill>
                <a:srgbClr val="262A3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Social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Sciences</a:t>
            </a:r>
            <a:r>
              <a:rPr lang="lt-LT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smtClean="0">
                <a:solidFill>
                  <a:srgbClr val="262A34"/>
                </a:solidFill>
                <a:latin typeface="Georgia" pitchFamily="18" charset="0"/>
                <a:cs typeface="Times New Roman" panose="02020603050405020304" pitchFamily="18" charset="0"/>
              </a:rPr>
              <a:t>with Institute of Social Welfare</a:t>
            </a:r>
            <a:endParaRPr lang="en-US" sz="1000" dirty="0" smtClean="0">
              <a:solidFill>
                <a:srgbClr val="262A34"/>
              </a:solidFill>
              <a:latin typeface="Georgia" pitchFamily="18" charset="0"/>
            </a:endParaRP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1215471" y="517207"/>
            <a:ext cx="1324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</a:t>
            </a:r>
          </a:p>
          <a:p>
            <a:pPr algn="ctr"/>
            <a:r>
              <a:rPr lang="en-US" altLang="en-US" sz="16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faculties of:</a:t>
            </a:r>
            <a:endParaRPr lang="en-US" altLang="en-US" sz="32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7448" y="517207"/>
            <a:ext cx="13242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</a:p>
          <a:p>
            <a:pPr algn="ctr"/>
            <a:r>
              <a:rPr lang="en-US" altLang="en-US" sz="16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cities</a:t>
            </a:r>
            <a:endParaRPr lang="en-US" altLang="en-US" sz="32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" name="Picture 3" descr="C:\Users\User\Desktop\TRD\Marketingas\Suvenyrai-leidiniai\Studentiskos nuotraukos updated 2015 09 22\DSC_63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25" y="0"/>
            <a:ext cx="6200775" cy="5143500"/>
          </a:xfrm>
          <a:prstGeom prst="rect">
            <a:avLst/>
          </a:prstGeom>
          <a:noFill/>
        </p:spPr>
      </p:pic>
      <p:pic>
        <p:nvPicPr>
          <p:cNvPr id="21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4153648"/>
            <a:ext cx="990600" cy="429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User\Desktop\TRD\Marketingas\Suvenyrai-leidiniai\Studentiskos nuotraukos updated 2015 09 22\DSC_7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91350" cy="5151096"/>
          </a:xfrm>
          <a:prstGeom prst="rect">
            <a:avLst/>
          </a:prstGeom>
          <a:noFill/>
        </p:spPr>
      </p:pic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7373169" y="1409700"/>
            <a:ext cx="13242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49</a:t>
            </a:r>
          </a:p>
          <a:p>
            <a:pPr algn="ctr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</a:t>
            </a:r>
            <a:endParaRPr lang="en-US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7410723" y="2535763"/>
            <a:ext cx="13242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35%</a:t>
            </a:r>
          </a:p>
          <a:p>
            <a:pPr algn="ctr"/>
            <a:r>
              <a:rPr lang="en-US" alt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programmes</a:t>
            </a:r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 EN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7539037" y="352425"/>
            <a:ext cx="9715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44</a:t>
            </a:r>
          </a:p>
          <a:p>
            <a:pPr algn="ctr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BA</a:t>
            </a:r>
            <a:endParaRPr lang="en-US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4205408"/>
            <a:ext cx="990600" cy="429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565430" y="514350"/>
            <a:ext cx="169183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&gt; 6 500</a:t>
            </a:r>
          </a:p>
          <a:p>
            <a:pPr algn="ctr"/>
            <a:r>
              <a:rPr lang="en-US" altLang="en-US" sz="1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BA and MA  </a:t>
            </a:r>
          </a:p>
          <a:p>
            <a:pPr algn="ctr"/>
            <a:r>
              <a:rPr lang="en-US" altLang="en-US" sz="1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students</a:t>
            </a:r>
            <a:endParaRPr lang="en-US" altLang="en-US" sz="12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437986" y="1638300"/>
            <a:ext cx="19623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&gt; 35 000</a:t>
            </a:r>
          </a:p>
          <a:p>
            <a:pPr algn="ctr"/>
            <a:r>
              <a:rPr lang="en-US" altLang="en-US" sz="1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graduates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(since’89)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780613" y="2752725"/>
            <a:ext cx="1324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&gt; 200</a:t>
            </a:r>
          </a:p>
          <a:p>
            <a:pPr algn="ctr"/>
            <a:r>
              <a:rPr lang="en-US" altLang="en-US" sz="1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PhD students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4" descr="C:\Users\User\Desktop\TRD\Marketingas\Suvenyrai-leidiniai\Studentiskos nuotraukos updated 2015 09 22\DSC_63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508" y="0"/>
            <a:ext cx="6195492" cy="5143500"/>
          </a:xfrm>
          <a:prstGeom prst="rect">
            <a:avLst/>
          </a:prstGeom>
          <a:noFill/>
        </p:spPr>
      </p:pic>
      <p:pic>
        <p:nvPicPr>
          <p:cNvPr id="21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75" y="4182223"/>
            <a:ext cx="990600" cy="429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7353301" y="561975"/>
            <a:ext cx="162877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500+</a:t>
            </a:r>
          </a:p>
          <a:p>
            <a:pPr algn="ctr"/>
            <a:r>
              <a:rPr lang="en-US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courses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7458348" y="1632585"/>
            <a:ext cx="1324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30</a:t>
            </a:r>
          </a:p>
          <a:p>
            <a:pPr algn="ctr"/>
            <a:r>
              <a:rPr lang="en-US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languages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7458348" y="2752725"/>
            <a:ext cx="13242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18</a:t>
            </a:r>
          </a:p>
          <a:p>
            <a:pPr algn="ctr"/>
            <a:r>
              <a:rPr lang="en-US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PhD fields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6" name="Picture 6" descr="C:\Users\User\Desktop\TRD\Marketingas\Suvenyrai-leidiniai\Studentiskos nuotraukos updated 2015 09 22\DSC_85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91350" cy="5143500"/>
          </a:xfrm>
          <a:prstGeom prst="rect">
            <a:avLst/>
          </a:prstGeom>
          <a:noFill/>
        </p:spPr>
      </p:pic>
      <p:pic>
        <p:nvPicPr>
          <p:cNvPr id="6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4368552"/>
            <a:ext cx="990600" cy="429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TRD\Marketingas\Suvenyrai-leidiniai\Studentiskos nuotraukos updated 2015 09 22\_DSC58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7019925" cy="5143500"/>
          </a:xfrm>
          <a:prstGeom prst="rect">
            <a:avLst/>
          </a:prstGeom>
          <a:noFill/>
        </p:spPr>
      </p:pic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247650" y="1601897"/>
            <a:ext cx="16478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&gt;290</a:t>
            </a:r>
          </a:p>
          <a:p>
            <a:pPr algn="ctr"/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Erasmus+ partners</a:t>
            </a: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247650" y="2943225"/>
            <a:ext cx="16478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&gt;180</a:t>
            </a:r>
          </a:p>
          <a:p>
            <a:pPr algn="ctr"/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Bilateral </a:t>
            </a:r>
          </a:p>
          <a:p>
            <a:pPr algn="ctr"/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partners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247650" y="333375"/>
            <a:ext cx="16478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&gt;700</a:t>
            </a:r>
          </a:p>
          <a:p>
            <a:pPr algn="ctr"/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int. students </a:t>
            </a:r>
          </a:p>
          <a:p>
            <a:pPr algn="ctr"/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each year</a:t>
            </a: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4420348"/>
            <a:ext cx="990600" cy="429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2667" y="359132"/>
            <a:ext cx="6025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VMU: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Study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Programmes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(Bachelor degree)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9781" y="2151190"/>
            <a:ext cx="4235190" cy="211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2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617" y="359132"/>
            <a:ext cx="1085850" cy="4712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9780" y="1816100"/>
            <a:ext cx="4643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1E40"/>
              </a:buClr>
            </a:pPr>
            <a:r>
              <a:rPr lang="en-US" sz="1200" b="1" dirty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FACULTY OF POLITICAL SCIENCE </a:t>
            </a:r>
            <a:r>
              <a:rPr 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</a:t>
            </a:r>
            <a:r>
              <a:rPr lang="lt-LT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DIPLOMACY</a:t>
            </a:r>
            <a:r>
              <a:rPr lang="lt-LT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>
              <a:buClr>
                <a:srgbClr val="781E40"/>
              </a:buClr>
            </a:pP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International </a:t>
            </a: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Politics and Development 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Studies</a:t>
            </a:r>
            <a:endParaRPr lang="lt-LT" sz="12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Clr>
                <a:srgbClr val="781E40"/>
              </a:buClr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World Politics and Economy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Clr>
                <a:srgbClr val="781E40"/>
              </a:buClr>
            </a:pPr>
            <a:endParaRPr lang="lt-LT" sz="1200" dirty="0" smtClean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>
              <a:buClr>
                <a:srgbClr val="781E40"/>
              </a:buClr>
            </a:pPr>
            <a:r>
              <a:rPr 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FACULTY </a:t>
            </a:r>
            <a:r>
              <a:rPr lang="en-US" sz="1200" b="1" dirty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 ECONOMICS AND MANAGEMENT</a:t>
            </a:r>
          </a:p>
          <a:p>
            <a:pPr>
              <a:buClr>
                <a:srgbClr val="781E40"/>
              </a:buClr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European Economy and Finance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Clr>
                <a:srgbClr val="781E40"/>
              </a:buClr>
            </a:pPr>
            <a:endParaRPr lang="lt-LT" sz="1200" dirty="0" smtClean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>
              <a:buClr>
                <a:srgbClr val="781E40"/>
              </a:buClr>
            </a:pPr>
            <a:r>
              <a:rPr 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FACULTY </a:t>
            </a:r>
            <a:r>
              <a:rPr lang="en-US" sz="1200" b="1" dirty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 INFORMATICS</a:t>
            </a:r>
          </a:p>
          <a:p>
            <a:pPr>
              <a:buClr>
                <a:srgbClr val="781E40"/>
              </a:buClr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Informatics 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Systems</a:t>
            </a:r>
          </a:p>
          <a:p>
            <a:pPr>
              <a:buClr>
                <a:srgbClr val="781E40"/>
              </a:buClr>
            </a:pPr>
            <a:endParaRPr lang="en-US" sz="12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en-US" alt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FACULTY OF HUMANITIES</a:t>
            </a:r>
            <a:endParaRPr lang="en-US" altLang="en-US" sz="1200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algn="just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English Philology</a:t>
            </a:r>
            <a:endParaRPr lang="en-US" altLang="en-US" sz="1200" b="1" dirty="0" smtClean="0">
              <a:solidFill>
                <a:schemeClr val="bg1"/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buClr>
                <a:srgbClr val="781E40"/>
              </a:buClr>
            </a:pPr>
            <a:endParaRPr lang="en-US" sz="12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345958" y="1816100"/>
            <a:ext cx="33503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FACULTY OF NATURAL SCIENCES</a:t>
            </a:r>
            <a:endParaRPr lang="en-US" altLang="en-US" sz="1200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Biology </a:t>
            </a:r>
            <a:endParaRPr lang="en-US" altLang="en-US" sz="1200" b="1" dirty="0" smtClean="0">
              <a:solidFill>
                <a:schemeClr val="bg1"/>
              </a:solidFill>
              <a:latin typeface="Georgia" panose="02040502050405020303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Biotechnology</a:t>
            </a:r>
            <a:r>
              <a:rPr lang="en-US" altLang="en-US" sz="12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Environmental Science and Ecology </a:t>
            </a:r>
            <a:endParaRPr lang="en-US" altLang="en-US" sz="1200" b="1" dirty="0" smtClean="0">
              <a:solidFill>
                <a:schemeClr val="bg1"/>
              </a:solidFill>
              <a:latin typeface="Georgia" panose="02040502050405020303" pitchFamily="18" charset="0"/>
              <a:cs typeface="Arial" charset="0"/>
            </a:endParaRPr>
          </a:p>
          <a:p>
            <a:pPr eaLnBrk="1" hangingPunct="1">
              <a:defRPr/>
            </a:pPr>
            <a:endParaRPr lang="en-US" altLang="en-US" sz="1200" b="1" dirty="0" smtClean="0">
              <a:latin typeface="Georgia" panose="02040502050405020303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FACULTY OF SOCIAL SCIENCES</a:t>
            </a:r>
          </a:p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Social Work </a:t>
            </a:r>
            <a:endParaRPr lang="en-US" altLang="en-US" sz="1200" b="1" dirty="0" smtClean="0">
              <a:solidFill>
                <a:schemeClr val="bg1"/>
              </a:solidFill>
              <a:latin typeface="Georgia" panose="02040502050405020303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Society, Culture and Communication</a:t>
            </a:r>
            <a:endParaRPr lang="en-US" altLang="en-US" sz="1200" b="1" dirty="0" smtClean="0">
              <a:solidFill>
                <a:schemeClr val="bg1"/>
              </a:solidFill>
              <a:latin typeface="Georgia" panose="02040502050405020303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en-US" altLang="en-US" sz="1200" dirty="0" smtClean="0">
              <a:solidFill>
                <a:srgbClr val="404040"/>
              </a:solidFill>
              <a:latin typeface="Georgia" panose="02040502050405020303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US" alt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FACULTY OF ARTS</a:t>
            </a:r>
            <a:endParaRPr lang="en-US" altLang="en-US" sz="1200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Music Production</a:t>
            </a:r>
            <a:endParaRPr lang="en-US" altLang="en-US" sz="12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667" y="359132"/>
            <a:ext cx="519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LT: </a:t>
            </a:r>
            <a:r>
              <a:rPr lang="en-US" sz="34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Location</a:t>
            </a:r>
            <a:endParaRPr lang="en-US" sz="34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7" t="2844" r="9453" b="4255"/>
          <a:stretch>
            <a:fillRect/>
          </a:stretch>
        </p:blipFill>
        <p:spPr bwMode="auto">
          <a:xfrm>
            <a:off x="4582281" y="588404"/>
            <a:ext cx="4056605" cy="4136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507795" y="3343275"/>
            <a:ext cx="1559130" cy="452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A MEMBER OF: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781E4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83" y="3672827"/>
            <a:ext cx="665368" cy="4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387" y="3672827"/>
            <a:ext cx="579188" cy="4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82" y="4213898"/>
            <a:ext cx="1360693" cy="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413142" y="1657349"/>
            <a:ext cx="4911333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Located</a:t>
            </a:r>
            <a:r>
              <a:rPr lang="lt-LT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in Northern</a:t>
            </a:r>
            <a:r>
              <a:rPr lang="lt-LT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Europe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Is 1</a:t>
            </a:r>
            <a:r>
              <a:rPr lang="lt-L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lt-L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of</a:t>
            </a:r>
            <a:r>
              <a:rPr lang="lt-L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3 </a:t>
            </a:r>
            <a:r>
              <a:rPr lang="lt-L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Baltic</a:t>
            </a:r>
            <a:r>
              <a:rPr lang="lt-L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lt-L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states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On</a:t>
            </a:r>
            <a:r>
              <a:rPr lang="lt-LT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262A34"/>
                </a:solidFill>
                <a:latin typeface="Georgia" pitchFamily="18" charset="0"/>
                <a:cs typeface="Times New Roman" pitchFamily="18" charset="0"/>
              </a:rPr>
              <a:t>the southeastern shore of the Baltic Sea</a:t>
            </a: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600" dirty="0" smtClean="0">
              <a:solidFill>
                <a:srgbClr val="262A34"/>
              </a:solidFill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A34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A34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2667" y="359132"/>
            <a:ext cx="6025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VMU: </a:t>
            </a:r>
            <a:r>
              <a:rPr lang="en-US" sz="3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Study </a:t>
            </a:r>
            <a:r>
              <a:rPr lang="en-US" sz="3200" dirty="0" err="1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Programmes</a:t>
            </a:r>
            <a:r>
              <a:rPr lang="en-US" sz="32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(Master degree)</a:t>
            </a:r>
            <a:endParaRPr lang="en-US" sz="32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9781" y="2151190"/>
            <a:ext cx="4235190" cy="211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2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617" y="359132"/>
            <a:ext cx="1085850" cy="471214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07237" y="1479511"/>
            <a:ext cx="40338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FACULTY </a:t>
            </a:r>
            <a:r>
              <a:rPr lang="en-GB" sz="1200" b="1" dirty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 </a:t>
            </a:r>
            <a:r>
              <a:rPr lang="lt-LT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LAW</a:t>
            </a:r>
          </a:p>
          <a:p>
            <a:pPr algn="just">
              <a:defRPr/>
            </a:pPr>
            <a:r>
              <a:rPr lang="lt-LT" sz="1200" dirty="0" smtClean="0">
                <a:latin typeface="Georgia" pitchFamily="18" charset="0"/>
              </a:rPr>
              <a:t>International </a:t>
            </a:r>
            <a:r>
              <a:rPr lang="lt-LT" sz="1200" dirty="0" err="1" smtClean="0">
                <a:latin typeface="Georgia" pitchFamily="18" charset="0"/>
              </a:rPr>
              <a:t>Business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dirty="0" err="1" smtClean="0">
                <a:latin typeface="Georgia" pitchFamily="18" charset="0"/>
              </a:rPr>
              <a:t>Law</a:t>
            </a:r>
            <a:r>
              <a:rPr lang="lt-LT" sz="1200" dirty="0">
                <a:latin typeface="Georgia" pitchFamily="18" charset="0"/>
              </a:rPr>
              <a:t> </a:t>
            </a:r>
          </a:p>
          <a:p>
            <a:pPr algn="just" eaLnBrk="1" hangingPunct="1">
              <a:defRPr/>
            </a:pPr>
            <a:endParaRPr lang="lt-LT" altLang="en-US" sz="1200" b="1" dirty="0" smtClean="0">
              <a:solidFill>
                <a:srgbClr val="8F263F"/>
              </a:solidFill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GB" alt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FACULTY </a:t>
            </a:r>
            <a:r>
              <a:rPr lang="en-GB" altLang="en-US" sz="1200" b="1" dirty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OF NATURAL SCIENCES</a:t>
            </a:r>
            <a:endParaRPr lang="lt-LT" altLang="en-US" sz="1200" dirty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Molecular Biology and Biotechnology </a:t>
            </a:r>
          </a:p>
          <a:p>
            <a:pPr eaLnBrk="1" hangingPunct="1"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Applied Biotechnology</a:t>
            </a:r>
          </a:p>
          <a:p>
            <a:pPr eaLnBrk="1" hangingPunct="1"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Environmental Management</a:t>
            </a:r>
          </a:p>
          <a:p>
            <a:pPr eaLnBrk="1" hangingPunct="1">
              <a:defRPr/>
            </a:pPr>
            <a:endParaRPr lang="en-GB" altLang="en-US" sz="1200" dirty="0" smtClean="0">
              <a:latin typeface="Georgia" pitchFamily="18" charset="0"/>
              <a:cs typeface="Arial" charset="0"/>
            </a:endParaRPr>
          </a:p>
          <a:p>
            <a:pPr>
              <a:defRPr/>
            </a:pPr>
            <a:r>
              <a:rPr lang="en-GB" alt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FACULTY OF HUMANITIES</a:t>
            </a:r>
            <a:endParaRPr lang="lt-LT" altLang="en-US" sz="1200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Sociolinguistics and Multilingualism</a:t>
            </a:r>
            <a:r>
              <a:rPr lang="lt-LT" sz="1200" b="1" dirty="0" smtClean="0">
                <a:latin typeface="Georgia" pitchFamily="18" charset="0"/>
              </a:rPr>
              <a:t> (</a:t>
            </a:r>
            <a:r>
              <a:rPr lang="en-US" sz="1200" b="1" dirty="0" smtClean="0">
                <a:latin typeface="Georgia" pitchFamily="18" charset="0"/>
              </a:rPr>
              <a:t>Joint Degree</a:t>
            </a:r>
            <a:r>
              <a:rPr lang="lt-LT" sz="1200" b="1" dirty="0" smtClean="0">
                <a:latin typeface="Georgia" pitchFamily="18" charset="0"/>
              </a:rPr>
              <a:t>)</a:t>
            </a:r>
            <a:endParaRPr lang="en-US" sz="1200" b="1" dirty="0" smtClean="0">
              <a:latin typeface="Georgia" pitchFamily="18" charset="0"/>
            </a:endParaRPr>
          </a:p>
          <a:p>
            <a:pPr>
              <a:defRPr/>
            </a:pPr>
            <a:r>
              <a:rPr lang="en-US" altLang="en-US" sz="1200" dirty="0" smtClean="0">
                <a:latin typeface="Georgia" pitchFamily="18" charset="0"/>
                <a:cs typeface="Arial" charset="0"/>
              </a:rPr>
              <a:t>East Asia Region Studies</a:t>
            </a:r>
          </a:p>
          <a:p>
            <a:pPr>
              <a:defRPr/>
            </a:pPr>
            <a:r>
              <a:rPr lang="en-US" altLang="en-US" sz="1200" dirty="0" smtClean="0">
                <a:latin typeface="Georgia" pitchFamily="18" charset="0"/>
                <a:cs typeface="Arial" charset="0"/>
              </a:rPr>
              <a:t>Migration Policy and History of Diasporas</a:t>
            </a:r>
          </a:p>
          <a:p>
            <a:pPr>
              <a:defRPr/>
            </a:pPr>
            <a:endParaRPr lang="en-US" altLang="en-US" sz="1200" dirty="0" smtClean="0">
              <a:latin typeface="Georgia" pitchFamily="18" charset="0"/>
              <a:cs typeface="Arial" charset="0"/>
            </a:endParaRPr>
          </a:p>
          <a:p>
            <a:pPr>
              <a:defRPr/>
            </a:pPr>
            <a:r>
              <a:rPr lang="en-US" alt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FACULTY OF SOCIAL SCIENCES</a:t>
            </a:r>
          </a:p>
          <a:p>
            <a:pPr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Applied Sociology</a:t>
            </a:r>
          </a:p>
          <a:p>
            <a:pPr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Social Work</a:t>
            </a:r>
          </a:p>
          <a:p>
            <a:pPr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Educational Management</a:t>
            </a:r>
          </a:p>
          <a:p>
            <a:pPr>
              <a:defRPr/>
            </a:pPr>
            <a:r>
              <a:rPr lang="en-GB" altLang="en-US" sz="1200" dirty="0" smtClean="0">
                <a:latin typeface="Georgia" pitchFamily="18" charset="0"/>
                <a:cs typeface="Arial" charset="0"/>
              </a:rPr>
              <a:t>Social Anthropology </a:t>
            </a:r>
            <a:endParaRPr lang="en-GB" altLang="en-US" sz="1200" dirty="0">
              <a:latin typeface="Georgia" pitchFamily="18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780" y="1489036"/>
            <a:ext cx="5079470" cy="35401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FACULTY OF POLITICAL SCIENCE AND DIPLOMACY</a:t>
            </a:r>
            <a:endParaRPr lang="lt-LT" sz="1200" b="1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lt-LT" sz="1200" dirty="0" err="1" smtClean="0">
                <a:latin typeface="Georgia" pitchFamily="18" charset="0"/>
              </a:rPr>
              <a:t>Social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dirty="0" err="1" smtClean="0">
                <a:latin typeface="Georgia" pitchFamily="18" charset="0"/>
              </a:rPr>
              <a:t>and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dirty="0" err="1" smtClean="0">
                <a:latin typeface="Georgia" pitchFamily="18" charset="0"/>
              </a:rPr>
              <a:t>Political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dirty="0" err="1" smtClean="0">
                <a:latin typeface="Georgia" pitchFamily="18" charset="0"/>
              </a:rPr>
              <a:t>Critique</a:t>
            </a:r>
            <a:r>
              <a:rPr lang="lt-LT" sz="1200" dirty="0" smtClean="0">
                <a:latin typeface="Georgia" pitchFamily="18" charset="0"/>
              </a:rPr>
              <a:t> </a:t>
            </a:r>
            <a:endParaRPr lang="lt-LT" sz="1200" b="1" dirty="0" smtClean="0"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dirty="0" smtClean="0">
                <a:latin typeface="Georgia" pitchFamily="18" charset="0"/>
              </a:rPr>
              <a:t>Diplomacy and International Relation</a:t>
            </a:r>
            <a:r>
              <a:rPr lang="lt-LT" sz="1200" dirty="0" smtClean="0">
                <a:latin typeface="Georgia" pitchFamily="18" charset="0"/>
              </a:rPr>
              <a:t>s </a:t>
            </a:r>
            <a:endParaRPr lang="lt-LT" sz="1200" b="1" dirty="0" smtClean="0"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lt-LT" sz="1200" dirty="0" err="1" smtClean="0">
                <a:latin typeface="Georgia" pitchFamily="18" charset="0"/>
              </a:rPr>
              <a:t>Diplomacy</a:t>
            </a:r>
            <a:r>
              <a:rPr lang="lt-LT" sz="1200" b="1" dirty="0" smtClean="0">
                <a:latin typeface="Georgia" pitchFamily="18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lt-LT" sz="1200" dirty="0" err="1" smtClean="0">
                <a:latin typeface="Georgia" pitchFamily="18" charset="0"/>
              </a:rPr>
              <a:t>Journalism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dirty="0" err="1" smtClean="0">
                <a:latin typeface="Georgia" pitchFamily="18" charset="0"/>
              </a:rPr>
              <a:t>and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dirty="0" err="1" smtClean="0">
                <a:latin typeface="Georgia" pitchFamily="18" charset="0"/>
              </a:rPr>
              <a:t>Media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dirty="0" err="1" smtClean="0">
                <a:latin typeface="Georgia" pitchFamily="18" charset="0"/>
              </a:rPr>
              <a:t>Industries</a:t>
            </a:r>
            <a:endParaRPr lang="lt-LT" sz="1200" b="1" dirty="0" smtClean="0"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lt-LT" sz="1200" dirty="0" smtClean="0">
                <a:latin typeface="Georgia" pitchFamily="18" charset="0"/>
              </a:rPr>
              <a:t>MIREES</a:t>
            </a:r>
            <a:r>
              <a:rPr lang="en-US" sz="1200" dirty="0" smtClean="0">
                <a:latin typeface="Georgia" pitchFamily="18" charset="0"/>
              </a:rPr>
              <a:t>: Interdisciplinary Research and Studies on Eastern Europe</a:t>
            </a:r>
            <a:r>
              <a:rPr lang="lt-LT" sz="1200" dirty="0" smtClean="0">
                <a:latin typeface="Georgia" pitchFamily="18" charset="0"/>
              </a:rPr>
              <a:t> </a:t>
            </a:r>
            <a:r>
              <a:rPr lang="lt-LT" sz="1200" b="1" dirty="0" smtClean="0">
                <a:latin typeface="Georgia" pitchFamily="18" charset="0"/>
              </a:rPr>
              <a:t>(</a:t>
            </a:r>
            <a:r>
              <a:rPr lang="en-US" sz="1200" b="1" dirty="0" smtClean="0">
                <a:latin typeface="Georgia" pitchFamily="18" charset="0"/>
              </a:rPr>
              <a:t>Joint Degree</a:t>
            </a:r>
            <a:r>
              <a:rPr lang="lt-LT" sz="1200" b="1" dirty="0" smtClean="0">
                <a:latin typeface="Georgia" pitchFamily="18" charset="0"/>
              </a:rPr>
              <a:t>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endParaRPr lang="lt-LT" sz="1200" b="1" dirty="0" smtClean="0"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FACULTY OF ECONOMICS AND MANAGEMENT</a:t>
            </a:r>
            <a:endParaRPr lang="lt-LT" sz="1200" b="1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dirty="0" smtClean="0">
                <a:latin typeface="Georgia" pitchFamily="18" charset="0"/>
              </a:rPr>
              <a:t>International Economics </a:t>
            </a:r>
            <a:r>
              <a:rPr lang="en-GB" sz="1200" b="1" dirty="0" smtClean="0">
                <a:latin typeface="Georgia" pitchFamily="18" charset="0"/>
              </a:rPr>
              <a:t>(Double Diploma)</a:t>
            </a:r>
            <a:endParaRPr lang="lt-LT" sz="1200" b="1" dirty="0" smtClean="0"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dirty="0" smtClean="0">
                <a:latin typeface="Georgia" pitchFamily="18" charset="0"/>
              </a:rPr>
              <a:t>Marketing and International Commerce</a:t>
            </a:r>
            <a:r>
              <a:rPr lang="en-US" sz="1200" dirty="0" smtClean="0">
                <a:latin typeface="Georgia" pitchFamily="18" charset="0"/>
              </a:rPr>
              <a:t> </a:t>
            </a:r>
            <a:r>
              <a:rPr lang="en-GB" sz="1200" b="1" dirty="0" smtClean="0">
                <a:latin typeface="Georgia" pitchFamily="18" charset="0"/>
              </a:rPr>
              <a:t>(Double Diploma)</a:t>
            </a:r>
            <a:endParaRPr lang="lt-LT" sz="1200" b="1" dirty="0" smtClean="0"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dirty="0" smtClean="0">
                <a:latin typeface="Georgia" pitchFamily="18" charset="0"/>
              </a:rPr>
              <a:t>Finance </a:t>
            </a:r>
            <a:r>
              <a:rPr lang="en-GB" sz="1200" b="1" dirty="0" smtClean="0">
                <a:latin typeface="Georgia" pitchFamily="18" charset="0"/>
              </a:rPr>
              <a:t> (Double Diploma)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endParaRPr lang="lt-LT" sz="1200" dirty="0" smtClean="0">
              <a:solidFill>
                <a:srgbClr val="8F263F"/>
              </a:solidFill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FACULTY OF INFORMATICS</a:t>
            </a:r>
            <a:endParaRPr lang="lt-LT" sz="1200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GB" sz="1200" dirty="0" smtClean="0">
                <a:latin typeface="Georgia" pitchFamily="18" charset="0"/>
              </a:rPr>
              <a:t>Applied Informatics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endParaRPr lang="en-GB" sz="1200" b="1" dirty="0" smtClean="0"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rgbClr val="781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MUSIC ACADEMY</a:t>
            </a:r>
            <a:endParaRPr lang="lt-LT" sz="1200" dirty="0" smtClean="0">
              <a:solidFill>
                <a:srgbClr val="781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1200" dirty="0" smtClean="0">
                <a:latin typeface="Georgia" pitchFamily="18" charset="0"/>
              </a:rPr>
              <a:t>Performing Arts</a:t>
            </a:r>
            <a:endParaRPr lang="lt-LT" sz="1200" b="1" dirty="0" smtClean="0">
              <a:latin typeface="Georgia" pitchFamily="18" charset="0"/>
            </a:endParaRPr>
          </a:p>
        </p:txBody>
      </p:sp>
      <p:pic>
        <p:nvPicPr>
          <p:cNvPr id="7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617" y="511532"/>
            <a:ext cx="990600" cy="429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2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2667" y="359132"/>
            <a:ext cx="602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VMU: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HOW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TO Dream Apply?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9780" y="2151190"/>
            <a:ext cx="4392613" cy="211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2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374" y="472693"/>
            <a:ext cx="1085850" cy="4712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122" y="1054373"/>
            <a:ext cx="5169013" cy="4089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780" y="1602322"/>
            <a:ext cx="4572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1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Choose study </a:t>
            </a:r>
            <a:r>
              <a:rPr lang="en-US" sz="1300" dirty="0" err="1">
                <a:solidFill>
                  <a:schemeClr val="bg1"/>
                </a:solidFill>
                <a:latin typeface="Georgia" panose="02040502050405020303" pitchFamily="18" charset="0"/>
              </a:rPr>
              <a:t>programme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 at </a:t>
            </a:r>
            <a:r>
              <a:rPr lang="en-US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VMU</a:t>
            </a:r>
          </a:p>
          <a:p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2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Pay the application fee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Apply on-line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Assess your education documents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en-US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Get ready for an interview</a:t>
            </a:r>
          </a:p>
          <a:p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6 </a:t>
            </a:r>
            <a:r>
              <a:rPr lang="en-US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Get confirmation of admission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STEP 7 – Sign the study contract</a:t>
            </a:r>
          </a:p>
          <a:p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8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Pay the tuition fee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Check information for visa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Get original documents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en-US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Make an appointment at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Lithuanian </a:t>
            </a:r>
            <a:r>
              <a:rPr lang="en-US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Embassy</a:t>
            </a:r>
            <a:endParaRPr lang="en-US" sz="13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Book VMU dormitory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STEP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</a:t>
            </a:r>
            <a:r>
              <a:rPr lang="en-US" sz="1300" dirty="0">
                <a:solidFill>
                  <a:schemeClr val="bg1"/>
                </a:solidFill>
                <a:latin typeface="Georgia" panose="02040502050405020303" pitchFamily="18" charset="0"/>
              </a:rPr>
              <a:t>– Arrange your arrival</a:t>
            </a:r>
          </a:p>
        </p:txBody>
      </p:sp>
    </p:spTree>
    <p:extLst>
      <p:ext uri="{BB962C8B-B14F-4D97-AF65-F5344CB8AC3E}">
        <p14:creationId xmlns:p14="http://schemas.microsoft.com/office/powerpoint/2010/main" val="248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8318" y="3352395"/>
            <a:ext cx="3852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US" altLang="lt-LT" sz="1200" dirty="0" smtClean="0">
                <a:latin typeface="Georgia" panose="02040502050405020303" pitchFamily="18" charset="0"/>
              </a:rPr>
              <a:t>degree </a:t>
            </a:r>
            <a:r>
              <a:rPr lang="en-US" altLang="lt-LT" sz="1200" dirty="0">
                <a:latin typeface="Georgia" panose="02040502050405020303" pitchFamily="18" charset="0"/>
              </a:rPr>
              <a:t>studies</a:t>
            </a:r>
          </a:p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exchange </a:t>
            </a:r>
            <a:r>
              <a:rPr lang="en-GB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studies</a:t>
            </a:r>
          </a:p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Lithuanian </a:t>
            </a:r>
            <a:r>
              <a:rPr lang="en-GB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diaspora</a:t>
            </a:r>
          </a:p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Ukrainian </a:t>
            </a:r>
            <a:r>
              <a:rPr lang="en-GB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citizens</a:t>
            </a:r>
          </a:p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Lithuanian </a:t>
            </a:r>
            <a:r>
              <a:rPr lang="en-GB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language and culture summer </a:t>
            </a: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course</a:t>
            </a:r>
            <a:endParaRPr lang="en-GB" altLang="en-US" sz="1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30" y="386355"/>
            <a:ext cx="602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VMU&amp;LT: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Scholarships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9780" y="2151190"/>
            <a:ext cx="4392613" cy="211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05" y="1270959"/>
            <a:ext cx="1680588" cy="167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55" y="3004509"/>
            <a:ext cx="1671479" cy="1666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9743" y="1679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US" altLang="lt-LT" sz="1200" dirty="0" smtClean="0">
                <a:latin typeface="Georgia" panose="02040502050405020303" pitchFamily="18" charset="0"/>
              </a:rPr>
              <a:t>full-time </a:t>
            </a:r>
            <a:r>
              <a:rPr lang="en-US" altLang="lt-LT" sz="1200" dirty="0">
                <a:latin typeface="Georgia" panose="02040502050405020303" pitchFamily="18" charset="0"/>
              </a:rPr>
              <a:t>Master degree studies</a:t>
            </a:r>
          </a:p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short</a:t>
            </a:r>
            <a:r>
              <a:rPr lang="lt-LT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-</a:t>
            </a:r>
            <a:r>
              <a:rPr lang="en-GB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term Lithuanian (Baltic) studies</a:t>
            </a:r>
          </a:p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Lithuanian </a:t>
            </a:r>
            <a:r>
              <a:rPr lang="en-GB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diaspora</a:t>
            </a:r>
          </a:p>
          <a:p>
            <a:pPr marL="285750" indent="-285750">
              <a:buClr>
                <a:srgbClr val="781E40"/>
              </a:buClr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Lithuanian </a:t>
            </a:r>
            <a:r>
              <a:rPr lang="en-GB" alt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language and culture summer </a:t>
            </a: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course</a:t>
            </a:r>
            <a:endParaRPr lang="en-GB" altLang="en-US" sz="1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617" y="511532"/>
            <a:ext cx="990600" cy="42987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152218" y="3476625"/>
            <a:ext cx="1328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GET TO </a:t>
            </a:r>
          </a:p>
          <a:p>
            <a:pPr algn="ctr"/>
            <a:r>
              <a:rPr lang="en-GB" altLang="en-US" sz="1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KNOW </a:t>
            </a:r>
          </a:p>
          <a:p>
            <a:pPr algn="ctr"/>
            <a:r>
              <a:rPr lang="en-GB" altLang="en-US" sz="1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MORE: </a:t>
            </a:r>
          </a:p>
          <a:p>
            <a:pPr algn="ctr"/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6"/>
              </a:rPr>
              <a:t>www.vdu.lt/en</a:t>
            </a: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en-US" altLang="lt-LT" sz="1200" dirty="0">
              <a:latin typeface="Georgia" panose="0204050205040502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2218" y="1670161"/>
            <a:ext cx="1328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GET TO </a:t>
            </a:r>
          </a:p>
          <a:p>
            <a:pPr algn="ctr"/>
            <a:r>
              <a:rPr lang="en-GB" altLang="en-US" sz="1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KNOW </a:t>
            </a:r>
          </a:p>
          <a:p>
            <a:pPr algn="ctr"/>
            <a:r>
              <a:rPr lang="en-GB" altLang="en-US" sz="1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MORE: </a:t>
            </a: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7"/>
              </a:rPr>
              <a:t>www.smpf.lt/en</a:t>
            </a:r>
            <a:r>
              <a:rPr lang="en-GB" alt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en-US" altLang="lt-LT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15007209330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6782"/>
            <a:ext cx="9144000" cy="37995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2666" y="359132"/>
            <a:ext cx="675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VMU:</a:t>
            </a:r>
            <a:r>
              <a:rPr lang="en-US" sz="32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 Baltic Summer University</a:t>
            </a:r>
            <a:endParaRPr lang="en-US" sz="32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5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53481"/>
            <a:ext cx="990600" cy="429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1" y="0"/>
            <a:ext cx="9180511" cy="51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Content Placeholder 2"/>
          <p:cNvSpPr>
            <a:spLocks noGrp="1"/>
          </p:cNvSpPr>
          <p:nvPr>
            <p:ph idx="1"/>
          </p:nvPr>
        </p:nvSpPr>
        <p:spPr>
          <a:xfrm>
            <a:off x="-17461" y="4476750"/>
            <a:ext cx="9161461" cy="561974"/>
          </a:xfrm>
        </p:spPr>
        <p:txBody>
          <a:bodyPr>
            <a:normAutofit fontScale="92500" lnSpcReduction="20000"/>
          </a:bodyPr>
          <a:lstStyle/>
          <a:p>
            <a:pPr algn="r">
              <a:buClr>
                <a:srgbClr val="404040"/>
              </a:buClr>
              <a:buFontTx/>
              <a:buNone/>
            </a:pPr>
            <a:r>
              <a:rPr lang="en-GB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70"/>
              </a:rPr>
              <a:t>&gt;25 academic organizations &amp; clubs | Students’ Council | </a:t>
            </a:r>
          </a:p>
          <a:p>
            <a:pPr algn="r">
              <a:buClr>
                <a:srgbClr val="404040"/>
              </a:buClr>
              <a:buFontTx/>
              <a:buNone/>
            </a:pPr>
            <a:r>
              <a:rPr lang="en-GB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70"/>
              </a:rPr>
              <a:t>Sport Centre | Theatre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5900" y="141685"/>
            <a:ext cx="7632700" cy="50125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4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4400" kern="0" dirty="0" smtClean="0">
                <a:latin typeface="Myriad Pro Light" pitchFamily="34" charset="0"/>
                <a:cs typeface="Times New Roman" pitchFamily="18" charset="0"/>
              </a:rPr>
              <a:t>ESN VMU </a:t>
            </a:r>
            <a:r>
              <a:rPr lang="en-US" sz="3600" kern="0" dirty="0" smtClean="0">
                <a:latin typeface="Myriad Pro Light" pitchFamily="34" charset="0"/>
                <a:cs typeface="Times New Roman" pitchFamily="18" charset="0"/>
              </a:rPr>
              <a:t>and</a:t>
            </a:r>
            <a:r>
              <a:rPr lang="en-US" sz="4400" kern="0" dirty="0" smtClean="0">
                <a:solidFill>
                  <a:srgbClr val="00FFCC"/>
                </a:solidFill>
                <a:latin typeface="Myriad Pro Light" pitchFamily="34" charset="0"/>
                <a:cs typeface="Times New Roman" pitchFamily="18" charset="0"/>
              </a:rPr>
              <a:t> </a:t>
            </a:r>
            <a:r>
              <a:rPr lang="en-US" sz="4400" kern="0" dirty="0" smtClean="0">
                <a:latin typeface="Myriad Pro Light" pitchFamily="34" charset="0"/>
                <a:cs typeface="Times New Roman" pitchFamily="18" charset="0"/>
              </a:rPr>
              <a:t>VMU Mentors</a:t>
            </a:r>
          </a:p>
        </p:txBody>
      </p:sp>
      <p:pic>
        <p:nvPicPr>
          <p:cNvPr id="2765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9626"/>
            <a:ext cx="9144000" cy="43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5900" y="4620280"/>
            <a:ext cx="8712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guiding I caring I entertaining I enriching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5900" y="552450"/>
            <a:ext cx="7632700" cy="50125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4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4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3200" kern="0" dirty="0" smtClean="0">
                <a:solidFill>
                  <a:srgbClr val="1EA9E5"/>
                </a:solidFill>
                <a:latin typeface="Myriad Pro Light" pitchFamily="34" charset="0"/>
                <a:cs typeface="Times New Roman" pitchFamily="18" charset="0"/>
              </a:rPr>
              <a:t>Think different, think ESN VMU!</a:t>
            </a:r>
          </a:p>
        </p:txBody>
      </p:sp>
      <p:pic>
        <p:nvPicPr>
          <p:cNvPr id="27654" name="Picture 1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1140619"/>
            <a:ext cx="2003423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TRD\Marketingas\Suvenyrai-leidiniai\Studentiskos nuotraukos updated 2015 09 22\V. Putvinskio g. 23\7F4A15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6670"/>
            <a:ext cx="9177512" cy="5184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628774"/>
            <a:ext cx="9177512" cy="294322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1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13" y="1390650"/>
            <a:ext cx="1085850" cy="471214"/>
          </a:xfrm>
          <a:prstGeom prst="rect">
            <a:avLst/>
          </a:prstGeom>
          <a:noFill/>
        </p:spPr>
      </p:pic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76251" y="2678907"/>
            <a:ext cx="8416926" cy="210740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Visiting address: </a:t>
            </a:r>
            <a:r>
              <a:rPr lang="en-US" altLang="en-US" sz="1800" dirty="0" smtClean="0">
                <a:solidFill>
                  <a:srgbClr val="262A34"/>
                </a:solidFill>
                <a:latin typeface="Georgia" pitchFamily="18" charset="0"/>
              </a:rPr>
              <a:t>V. </a:t>
            </a:r>
            <a:r>
              <a:rPr lang="en-US" altLang="en-US" sz="1800" dirty="0" err="1" smtClean="0">
                <a:solidFill>
                  <a:srgbClr val="262A34"/>
                </a:solidFill>
                <a:latin typeface="Georgia" pitchFamily="18" charset="0"/>
              </a:rPr>
              <a:t>Putvinskio</a:t>
            </a:r>
            <a:r>
              <a:rPr lang="en-US" altLang="en-US" sz="1800" dirty="0" smtClean="0">
                <a:solidFill>
                  <a:srgbClr val="262A34"/>
                </a:solidFill>
                <a:latin typeface="Georgia" pitchFamily="18" charset="0"/>
              </a:rPr>
              <a:t> g. 23, room 207-215</a:t>
            </a:r>
            <a:endParaRPr lang="lt-LT" altLang="en-US" sz="1800" dirty="0" smtClean="0">
              <a:solidFill>
                <a:srgbClr val="262A34"/>
              </a:solidFill>
              <a:latin typeface="Georgia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de-DE" altLang="en-US" sz="1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Phone: </a:t>
            </a:r>
            <a:r>
              <a:rPr lang="de-DE" altLang="en-US" sz="1800" dirty="0" smtClean="0">
                <a:solidFill>
                  <a:srgbClr val="262A34"/>
                </a:solidFill>
                <a:latin typeface="Georgia" pitchFamily="18" charset="0"/>
              </a:rPr>
              <a:t>+ 370 37 327 986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lt-LT" altLang="en-US" sz="1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</a:t>
            </a:r>
            <a:r>
              <a:rPr lang="en-US" altLang="en-US" sz="1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mail: </a:t>
            </a:r>
            <a:r>
              <a:rPr lang="en-US" altLang="en-US" sz="1800" dirty="0" smtClean="0">
                <a:solidFill>
                  <a:srgbClr val="262A34"/>
                </a:solidFill>
                <a:latin typeface="Georgia" pitchFamily="18" charset="0"/>
                <a:hlinkClick r:id="rId4"/>
              </a:rPr>
              <a:t>international</a:t>
            </a:r>
            <a:r>
              <a:rPr lang="lt-LT" altLang="en-US" sz="1800" dirty="0" smtClean="0">
                <a:solidFill>
                  <a:srgbClr val="262A34"/>
                </a:solidFill>
                <a:latin typeface="Georgia" pitchFamily="18" charset="0"/>
                <a:hlinkClick r:id="rId4"/>
              </a:rPr>
              <a:t>@</a:t>
            </a:r>
            <a:r>
              <a:rPr lang="lt-LT" altLang="en-US" sz="1800" dirty="0" err="1" smtClean="0">
                <a:solidFill>
                  <a:srgbClr val="262A34"/>
                </a:solidFill>
                <a:latin typeface="Georgia" pitchFamily="18" charset="0"/>
                <a:hlinkClick r:id="rId4"/>
              </a:rPr>
              <a:t>vdu.lt</a:t>
            </a:r>
            <a:endParaRPr lang="en-US" altLang="en-US" sz="1800" dirty="0" smtClean="0">
              <a:solidFill>
                <a:srgbClr val="262A34"/>
              </a:solidFill>
              <a:latin typeface="Georgia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Website: </a:t>
            </a:r>
            <a:r>
              <a:rPr lang="lt-LT" altLang="en-US" sz="1800" dirty="0" err="1" smtClean="0">
                <a:solidFill>
                  <a:srgbClr val="262A34"/>
                </a:solidFill>
                <a:latin typeface="Georgia" pitchFamily="18" charset="0"/>
                <a:hlinkClick r:id="rId5"/>
              </a:rPr>
              <a:t>www.vdu.lt</a:t>
            </a:r>
            <a:r>
              <a:rPr lang="en-US" altLang="en-US" sz="1800" dirty="0" smtClean="0">
                <a:solidFill>
                  <a:srgbClr val="262A34"/>
                </a:solidFill>
                <a:latin typeface="Georgia" pitchFamily="18" charset="0"/>
                <a:hlinkClick r:id="rId5"/>
              </a:rPr>
              <a:t>/en</a:t>
            </a:r>
            <a:endParaRPr lang="en-US" altLang="en-US" sz="1800" dirty="0" smtClean="0">
              <a:solidFill>
                <a:srgbClr val="262A34"/>
              </a:solidFill>
              <a:latin typeface="Georgia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Facebook</a:t>
            </a:r>
            <a:r>
              <a:rPr lang="en-US" altLang="en-US" sz="18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en-US" altLang="en-US" sz="1800" dirty="0" smtClean="0">
                <a:solidFill>
                  <a:srgbClr val="262A34"/>
                </a:solidFill>
                <a:latin typeface="Georgia" pitchFamily="18" charset="0"/>
                <a:hlinkClick r:id="rId6"/>
              </a:rPr>
              <a:t>VMU International</a:t>
            </a:r>
            <a:endParaRPr lang="en-US" altLang="en-US" sz="1800" dirty="0" smtClean="0">
              <a:solidFill>
                <a:srgbClr val="262A34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475" y="1790700"/>
            <a:ext cx="6921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International Cooperation Department</a:t>
            </a:r>
            <a:endParaRPr lang="en-US" sz="2600" b="1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59132"/>
            <a:ext cx="990600" cy="42987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47900" y="1915317"/>
            <a:ext cx="4985030" cy="10183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85750" indent="-285750">
              <a:buClr>
                <a:srgbClr val="781E40"/>
              </a:buClr>
              <a:buSzPct val="80000"/>
            </a:pPr>
            <a:r>
              <a:rPr lang="en-US" sz="44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THANK YOU! </a:t>
            </a:r>
            <a:r>
              <a:rPr lang="en-US" sz="44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4400" b="1" dirty="0" smtClean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95" y="235307"/>
            <a:ext cx="1114430" cy="422374"/>
          </a:xfrm>
          <a:prstGeom prst="rect">
            <a:avLst/>
          </a:prstGeom>
        </p:spPr>
      </p:pic>
      <p:pic>
        <p:nvPicPr>
          <p:cNvPr id="8" name="Picture 4" descr="C:\Users\User\Desktop\lithuanian-flag-autumn-leaves-forest-saulius-stankevicius__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1148" y="1199720"/>
            <a:ext cx="5794361" cy="33909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2667" y="359132"/>
            <a:ext cx="519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LT: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General Facts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67" y="1780163"/>
            <a:ext cx="4650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OFFICIAL NAME</a:t>
            </a:r>
            <a:endParaRPr lang="en-GB" altLang="en-US" sz="1600" i="1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CAPITAL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POPULATION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LANGUAGE	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CURRENCY	</a:t>
            </a:r>
            <a:r>
              <a:rPr lang="en-GB" altLang="en-US" sz="1600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	 </a:t>
            </a:r>
            <a:r>
              <a:rPr lang="lt-LT" altLang="en-US" sz="1600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RELIGION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THE LARGEST CITIES</a:t>
            </a:r>
            <a:endParaRPr lang="en-US" sz="1600" dirty="0">
              <a:solidFill>
                <a:schemeClr val="bg1"/>
              </a:solidFill>
              <a:latin typeface="Georgia" pitchFamily="18" charset="0"/>
              <a:ea typeface="Georgia" charset="0"/>
              <a:cs typeface="Georgi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4427" y="1775460"/>
            <a:ext cx="3516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Republic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of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Lithuania</a:t>
            </a:r>
            <a:endParaRPr lang="en-US" altLang="en-US" sz="1600" i="1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Vilnius</a:t>
            </a:r>
          </a:p>
          <a:p>
            <a:pPr algn="just"/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~</a:t>
            </a:r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3 </a:t>
            </a:r>
            <a:r>
              <a:rPr lang="en-GB" altLang="en-US" sz="1600" dirty="0" err="1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mln</a:t>
            </a:r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. (83 % Lithuanians)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Lithuanian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Euro (€)</a:t>
            </a:r>
            <a:r>
              <a:rPr lang="en-GB" altLang="en-US" sz="1600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		 </a:t>
            </a:r>
            <a:r>
              <a:rPr lang="lt-LT" altLang="en-US" sz="1600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Roman Catholic</a:t>
            </a: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Vilnius, Kaunas, Klaip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ė</a:t>
            </a:r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da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, </a:t>
            </a:r>
            <a:endParaRPr lang="en-US" altLang="en-US" sz="1600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GB" altLang="en-US" sz="1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Šiauliai</a:t>
            </a:r>
            <a:endParaRPr lang="en-US" sz="1600" dirty="0">
              <a:solidFill>
                <a:schemeClr val="bg1"/>
              </a:solidFill>
              <a:latin typeface="Georgia" pitchFamily="18" charset="0"/>
              <a:ea typeface="Georgia" charset="0"/>
              <a:cs typeface="Georgi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4659" y="4252913"/>
            <a:ext cx="225100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EEST</a:t>
            </a:r>
          </a:p>
          <a:p>
            <a:pPr>
              <a:defRPr/>
            </a:pPr>
            <a:r>
              <a:rPr lang="lt-LT" sz="10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GMT + 2</a:t>
            </a:r>
          </a:p>
          <a:p>
            <a:pPr>
              <a:defRPr/>
            </a:pPr>
            <a:r>
              <a:rPr lang="lt-LT" sz="10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GMT + 3 </a:t>
            </a:r>
            <a:r>
              <a:rPr lang="en-US" sz="1000" dirty="0" smtClean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Daylight Saving Time</a:t>
            </a:r>
            <a:endParaRPr lang="en-US" sz="1000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44" y="4260533"/>
            <a:ext cx="607695" cy="60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9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ij&amp;eogon;s vaizda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9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667" y="359132"/>
            <a:ext cx="519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LT: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Interesting Facts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6" y="1755775"/>
            <a:ext cx="57247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1406905"/>
            <a:ext cx="587388" cy="8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1" y="3328921"/>
            <a:ext cx="504720" cy="5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298" y="3303453"/>
            <a:ext cx="566872" cy="56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7"/>
          <a:stretch>
            <a:fillRect/>
          </a:stretch>
        </p:blipFill>
        <p:spPr bwMode="auto">
          <a:xfrm>
            <a:off x="6438900" y="3303453"/>
            <a:ext cx="1200150" cy="3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25513" y="2233613"/>
            <a:ext cx="20891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Fastest</a:t>
            </a:r>
            <a:r>
              <a:rPr lang="lt-LT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lt-LT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lt-LT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Wi-Fi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the world</a:t>
            </a:r>
            <a:r>
              <a:rPr lang="lt-LT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15,4 Mbps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200" y="2238375"/>
            <a:ext cx="24225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b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highest number of hot air balloons </a:t>
            </a:r>
            <a:r>
              <a:rPr lang="en-US" sz="140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 person in the world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3588" y="2238375"/>
            <a:ext cx="237966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It’s the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oldest living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Indo-European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the world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1225" y="3868738"/>
            <a:ext cx="20875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Basketball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here is as a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second religion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7100" y="3884613"/>
            <a:ext cx="20875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Anthony </a:t>
            </a:r>
            <a:r>
              <a:rPr lang="en-US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Kiedis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 ¼ Lithuanian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9638" y="3656013"/>
            <a:ext cx="20875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Boredpanda.com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was launched and is maintained by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Lithuanians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Vaizdo rezultatas pagal u&amp;zcaron;klaus&amp;aogon; „air balloon“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298" y="1606930"/>
            <a:ext cx="497022" cy="635638"/>
          </a:xfrm>
          <a:prstGeom prst="rect">
            <a:avLst/>
          </a:prstGeom>
          <a:noFill/>
        </p:spPr>
      </p:pic>
      <p:pic>
        <p:nvPicPr>
          <p:cNvPr id="18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891" y="254357"/>
            <a:ext cx="1085850" cy="471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usij&amp;eogon;s vaizda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573" y="2626332"/>
            <a:ext cx="3522427" cy="23482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2667" y="359132"/>
            <a:ext cx="519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LT: </a:t>
            </a:r>
            <a:r>
              <a:rPr lang="en-US" sz="34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Vilnius</a:t>
            </a:r>
            <a:endParaRPr lang="en-US" sz="34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2667" y="1733549"/>
            <a:ext cx="4392613" cy="207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A34"/>
                </a:solidFill>
                <a:effectLst/>
                <a:uLnTx/>
                <a:uFillTx/>
                <a:latin typeface="Georgia" pitchFamily="18" charset="0"/>
              </a:rPr>
              <a:t>Capital and the biggest city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lt-LT" sz="1600" dirty="0" smtClean="0">
                <a:solidFill>
                  <a:srgbClr val="262A34"/>
                </a:solidFill>
                <a:latin typeface="Georgia" pitchFamily="18" charset="0"/>
              </a:rPr>
              <a:t>~</a:t>
            </a:r>
            <a:r>
              <a:rPr lang="en-US" sz="1600" dirty="0" smtClean="0">
                <a:solidFill>
                  <a:srgbClr val="262A34"/>
                </a:solidFill>
                <a:latin typeface="Georgia" pitchFamily="18" charset="0"/>
              </a:rPr>
              <a:t>523 </a:t>
            </a:r>
            <a:r>
              <a:rPr lang="lt-LT" sz="1600" dirty="0" smtClean="0">
                <a:solidFill>
                  <a:srgbClr val="262A34"/>
                </a:solidFill>
                <a:latin typeface="Georgia" pitchFamily="18" charset="0"/>
              </a:rPr>
              <a:t>K </a:t>
            </a:r>
            <a:r>
              <a:rPr lang="en-US" sz="1600" dirty="0" smtClean="0">
                <a:solidFill>
                  <a:srgbClr val="262A34"/>
                </a:solidFill>
                <a:latin typeface="Georgia" pitchFamily="18" charset="0"/>
              </a:rPr>
              <a:t>inhabitants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err="1" smtClean="0">
                <a:solidFill>
                  <a:srgbClr val="262A34"/>
                </a:solidFill>
                <a:latin typeface="Georgia" pitchFamily="18" charset="0"/>
              </a:rPr>
              <a:t>Ol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A34"/>
                </a:solidFill>
                <a:effectLst/>
                <a:uLnTx/>
                <a:uFillTx/>
                <a:latin typeface="Georgia" pitchFamily="18" charset="0"/>
              </a:rPr>
              <a:t>d town protected by UNESCO since </a:t>
            </a:r>
            <a:r>
              <a:rPr kumimoji="0" lang="lt-L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A34"/>
                </a:solidFill>
                <a:effectLst/>
                <a:uLnTx/>
                <a:uFillTx/>
                <a:latin typeface="Georgia" pitchFamily="18" charset="0"/>
              </a:rPr>
              <a:t>19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A34"/>
                </a:solidFill>
                <a:effectLst/>
                <a:uLnTx/>
                <a:uFillTx/>
                <a:latin typeface="Georgia" pitchFamily="18" charset="0"/>
              </a:rPr>
              <a:t>92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A34"/>
                </a:solidFill>
                <a:effectLst/>
                <a:uLnTx/>
                <a:uFillTx/>
                <a:latin typeface="Georgia" pitchFamily="18" charset="0"/>
              </a:rPr>
              <a:t>3rd Lonely Planet destination for 2015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kern="0" dirty="0" smtClean="0">
                <a:solidFill>
                  <a:srgbClr val="262A34"/>
                </a:solidFill>
                <a:latin typeface="Georgia" pitchFamily="18" charset="0"/>
              </a:rPr>
              <a:t>Multicultural city (~58 % Lithuanians)</a:t>
            </a: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A34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A34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4153648"/>
            <a:ext cx="990600" cy="429879"/>
          </a:xfrm>
          <a:prstGeom prst="rect">
            <a:avLst/>
          </a:prstGeom>
          <a:noFill/>
        </p:spPr>
      </p:pic>
      <p:pic>
        <p:nvPicPr>
          <p:cNvPr id="6146" name="Picture 2" descr="Susij&amp;eogon;s vaizda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573" y="215508"/>
            <a:ext cx="3522427" cy="2241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2667" y="359132"/>
            <a:ext cx="519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LT: </a:t>
            </a:r>
            <a:r>
              <a:rPr lang="en-US" sz="3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Kaunas</a:t>
            </a:r>
            <a:endParaRPr lang="en-US" sz="3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2667" y="1466849"/>
            <a:ext cx="4911333" cy="326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Temporary capital of Lithuania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lt-LT" sz="1600" dirty="0" smtClean="0">
                <a:solidFill>
                  <a:schemeClr val="bg1"/>
                </a:solidFill>
                <a:latin typeface="Georgia" pitchFamily="18" charset="0"/>
              </a:rPr>
              <a:t>~301 K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inhabitants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Highly appreciated interwar architecture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City of students </a:t>
            </a:r>
            <a:r>
              <a:rPr lang="lt-LT" sz="1600" dirty="0" smtClean="0">
                <a:solidFill>
                  <a:schemeClr val="bg1"/>
                </a:solidFill>
                <a:latin typeface="Georgia" pitchFamily="18" charset="0"/>
              </a:rPr>
              <a:t>(~50 K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students each year</a:t>
            </a:r>
            <a:r>
              <a:rPr lang="lt-LT" sz="1600" dirty="0" smtClean="0">
                <a:solidFill>
                  <a:schemeClr val="bg1"/>
                </a:solidFill>
                <a:latin typeface="Georgia" pitchFamily="18" charset="0"/>
              </a:rPr>
              <a:t>)</a:t>
            </a:r>
            <a:endParaRPr lang="en-US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Has longest pedestrian street in Eastern Europe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600" kern="0" dirty="0" smtClean="0">
                <a:solidFill>
                  <a:schemeClr val="bg1"/>
                </a:solidFill>
                <a:latin typeface="Georgia" pitchFamily="18" charset="0"/>
              </a:rPr>
              <a:t>Located at the confluence of the rivers </a:t>
            </a:r>
            <a:r>
              <a:rPr lang="lt-LT" sz="1600" i="1" kern="0" dirty="0" smtClean="0">
                <a:solidFill>
                  <a:schemeClr val="bg1"/>
                </a:solidFill>
                <a:latin typeface="Georgia" pitchFamily="18" charset="0"/>
              </a:rPr>
              <a:t>Neris</a:t>
            </a:r>
            <a:r>
              <a:rPr lang="en-US" sz="1600" kern="0" dirty="0" smtClean="0">
                <a:solidFill>
                  <a:schemeClr val="bg1"/>
                </a:solidFill>
                <a:latin typeface="Georgia" pitchFamily="18" charset="0"/>
              </a:rPr>
              <a:t> and </a:t>
            </a:r>
            <a:r>
              <a:rPr lang="lt-LT" sz="1600" i="1" kern="0" dirty="0" smtClean="0">
                <a:solidFill>
                  <a:schemeClr val="bg1"/>
                </a:solidFill>
                <a:latin typeface="Georgia" pitchFamily="18" charset="0"/>
              </a:rPr>
              <a:t>Nemunas</a:t>
            </a:r>
            <a:endParaRPr lang="lt-LT" sz="1600" kern="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5122" name="Picture 2" descr="Sekund&amp;edot; tobulyb&amp;edot;s nuotrauka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573" y="153570"/>
            <a:ext cx="3522427" cy="2347712"/>
          </a:xfrm>
          <a:prstGeom prst="rect">
            <a:avLst/>
          </a:prstGeom>
          <a:noFill/>
        </p:spPr>
      </p:pic>
      <p:pic>
        <p:nvPicPr>
          <p:cNvPr id="5124" name="Picture 4" descr="Sekund&amp;edot; tobulyb&amp;edot;s nuotrauka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573" y="2634632"/>
            <a:ext cx="3522427" cy="2347710"/>
          </a:xfrm>
          <a:prstGeom prst="rect">
            <a:avLst/>
          </a:prstGeom>
          <a:noFill/>
        </p:spPr>
      </p:pic>
      <p:pic>
        <p:nvPicPr>
          <p:cNvPr id="1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4144123"/>
            <a:ext cx="1085850" cy="471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9313"/>
            <a:ext cx="9144000" cy="37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891" y="254357"/>
            <a:ext cx="1085850" cy="471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2667" y="359132"/>
            <a:ext cx="519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LT: </a:t>
            </a:r>
            <a:r>
              <a:rPr lang="en-US" sz="3400" dirty="0" smtClean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Kaunas</a:t>
            </a:r>
            <a:endParaRPr lang="en-US" sz="3400" dirty="0">
              <a:solidFill>
                <a:srgbClr val="26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2" name="Picture 2" descr="C:\Users\User\Desktop\TRD\TRD dokumentai, kontaktai, logotipai, kt\VDU logotipai\Final VDU logo\VDU_logo_ENG\VDU_logo_horizontalus_ENG\Juodas\_png\VDU_logo_horizontalus_juodas_ENG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53481"/>
            <a:ext cx="990600" cy="429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2667" y="359132"/>
            <a:ext cx="60257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LT: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Higher Education</a:t>
            </a:r>
            <a:endParaRPr lang="en-US" sz="3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2667" y="1771649"/>
            <a:ext cx="4392613" cy="211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Degree studies in 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</a:rPr>
              <a:t>EN</a:t>
            </a:r>
            <a:endParaRPr lang="en-US" altLang="en-US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Academic roots reach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</a:rPr>
              <a:t> XVI</a:t>
            </a: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 century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Use of 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</a:rPr>
              <a:t>ECTS </a:t>
            </a: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system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Part of European Bologna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process</a:t>
            </a: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Various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mobility </a:t>
            </a:r>
            <a:r>
              <a:rPr lang="en-US" altLang="en-US" sz="1600" dirty="0" err="1" smtClean="0">
                <a:solidFill>
                  <a:schemeClr val="bg1"/>
                </a:solidFill>
                <a:latin typeface="Georgia" pitchFamily="18" charset="0"/>
              </a:rPr>
              <a:t>programmes</a:t>
            </a:r>
            <a:endParaRPr lang="en-US" altLang="en-US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Various</a:t>
            </a:r>
            <a:r>
              <a:rPr lang="lt-LT" altLang="en-US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  <a:latin typeface="Georgia" pitchFamily="18" charset="0"/>
              </a:rPr>
              <a:t>scholarships</a:t>
            </a: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20" name="Picture 1" descr="C:\Users\User\Desktop\Inos laiškas\Final VDU priemonės\Final VDU priemonės\Final VDU logo paketas &amp; šriftai\Final VDU logo\VDU_logo_ENG\VDU_logo_horizontalus_ENG\Baltas\_png\VDU_logo_horizontalus_baltas_ENG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4144123"/>
            <a:ext cx="1085850" cy="471214"/>
          </a:xfrm>
          <a:prstGeom prst="rect">
            <a:avLst/>
          </a:prstGeom>
          <a:noFill/>
        </p:spPr>
      </p:pic>
      <p:pic>
        <p:nvPicPr>
          <p:cNvPr id="6" name="Picture 3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279" y="1495463"/>
            <a:ext cx="4328719" cy="324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8089" y="3186325"/>
            <a:ext cx="1624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smtClean="0">
                <a:solidFill>
                  <a:srgbClr val="262A34"/>
                </a:solidFill>
                <a:latin typeface="Georgia" pitchFamily="18" charset="0"/>
                <a:cs typeface="Arial" panose="020B0604020202020204" pitchFamily="34" charset="0"/>
              </a:rPr>
              <a:t>So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WHY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en-US" sz="1800" dirty="0" smtClean="0">
                <a:solidFill>
                  <a:srgbClr val="262A34"/>
                </a:solidFill>
                <a:latin typeface="Georgia" pitchFamily="18" charset="0"/>
                <a:cs typeface="Arial" panose="020B0604020202020204" pitchFamily="34" charset="0"/>
              </a:rPr>
              <a:t>study in </a:t>
            </a:r>
          </a:p>
          <a:p>
            <a:pPr algn="just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Lithuania</a:t>
            </a:r>
            <a:r>
              <a:rPr lang="en-US" sz="1800" dirty="0" smtClean="0">
                <a:solidFill>
                  <a:srgbClr val="262A34"/>
                </a:solidFill>
                <a:latin typeface="Georgia" pitchFamily="18" charset="0"/>
                <a:cs typeface="Arial" panose="020B0604020202020204" pitchFamily="34" charset="0"/>
              </a:rPr>
              <a:t>?</a:t>
            </a:r>
            <a:endParaRPr lang="en-US" sz="1100" dirty="0">
              <a:solidFill>
                <a:srgbClr val="262A34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4" y="359132"/>
            <a:ext cx="1147762" cy="68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969</Words>
  <Application>Microsoft Office PowerPoint</Application>
  <PresentationFormat>Προβολή στην οθόνη (16:9)</PresentationFormat>
  <Paragraphs>267</Paragraphs>
  <Slides>27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Tasos Selalmazidis</cp:lastModifiedBy>
  <cp:revision>255</cp:revision>
  <dcterms:created xsi:type="dcterms:W3CDTF">2017-05-22T06:50:24Z</dcterms:created>
  <dcterms:modified xsi:type="dcterms:W3CDTF">2017-10-23T05:20:36Z</dcterms:modified>
</cp:coreProperties>
</file>