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7"/>
  </p:notesMasterIdLst>
  <p:sldIdLst>
    <p:sldId id="259" r:id="rId4"/>
    <p:sldId id="258" r:id="rId5"/>
    <p:sldId id="257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7" d="100"/>
          <a:sy n="107" d="100"/>
        </p:scale>
        <p:origin x="-90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641D4-B693-4B6F-AABA-DD04731E606B}" type="datetimeFigureOut">
              <a:rPr lang="de-DE" smtClean="0"/>
              <a:t>06.10.2017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32E25-A51B-4E8D-96A7-56F3634442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60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FEEAD-588D-2345-92E8-ADA1130175F9}" type="slidenum">
              <a:rPr lang="de-DE">
                <a:solidFill>
                  <a:srgbClr val="000000"/>
                </a:solidFill>
              </a:rPr>
              <a:pPr/>
              <a:t>1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International Office</a:t>
            </a: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92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C8134-51CF-384F-92B7-B04E698D4C02}" type="slidenum">
              <a:rPr lang="de-DE">
                <a:solidFill>
                  <a:srgbClr val="000000"/>
                </a:solidFill>
              </a:rPr>
              <a:pPr/>
              <a:t>2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International Office</a:t>
            </a: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682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 descr="logo_fh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4" t="12740" r="13984" b="2519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1117600" y="2286000"/>
            <a:ext cx="103632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Mastertitelformat bearbeiten</a:t>
            </a:r>
          </a:p>
        </p:txBody>
      </p:sp>
      <p:pic>
        <p:nvPicPr>
          <p:cNvPr id="3" name="Bild 2" descr="HSM_Logo_W_weiss_klein_bold_regular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29883" y="835200"/>
            <a:ext cx="38100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86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53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13800" y="381001"/>
            <a:ext cx="2768600" cy="574516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8000" y="381001"/>
            <a:ext cx="8102600" cy="5745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2494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058400" cy="6096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iagrammplatzhalter 3"/>
          <p:cNvSpPr>
            <a:spLocks noGrp="1"/>
          </p:cNvSpPr>
          <p:nvPr>
            <p:ph type="chart"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 vert="horz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33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 descr="logo_fh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4" t="12740" r="13984" b="2519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1117600" y="2286000"/>
            <a:ext cx="103632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Mastertitelformat bearbeiten</a:t>
            </a:r>
          </a:p>
        </p:txBody>
      </p:sp>
      <p:pic>
        <p:nvPicPr>
          <p:cNvPr id="3" name="Bild 2" descr="HSM_Logo_W_weiss_klein_bold_regular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29883" y="835200"/>
            <a:ext cx="38100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9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4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5036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890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992" y="381224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65532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323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231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4353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62691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80821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9647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13800" y="381001"/>
            <a:ext cx="2768600" cy="574516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8000" y="381001"/>
            <a:ext cx="8102600" cy="5745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1491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058400" cy="6096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iagrammplatzhalter 3"/>
          <p:cNvSpPr>
            <a:spLocks noGrp="1"/>
          </p:cNvSpPr>
          <p:nvPr>
            <p:ph type="chart"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 vert="horz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5473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 descr="logo_fh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4" t="12740" r="13984" b="2519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1117600" y="2286000"/>
            <a:ext cx="103632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Mastertitelformat bearbeiten</a:t>
            </a:r>
          </a:p>
        </p:txBody>
      </p:sp>
      <p:pic>
        <p:nvPicPr>
          <p:cNvPr id="3" name="Bild 2" descr="HSM_Logo_W_weiss_klein_bold_regular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29883" y="835200"/>
            <a:ext cx="38100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458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3428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268066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9717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992" y="381224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965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54217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402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72534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049302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639609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74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13800" y="381001"/>
            <a:ext cx="2768600" cy="574516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8000" y="381001"/>
            <a:ext cx="8102600" cy="5745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7825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058400" cy="6096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iagrammplatzhalter 3"/>
          <p:cNvSpPr>
            <a:spLocks noGrp="1"/>
          </p:cNvSpPr>
          <p:nvPr>
            <p:ph type="chart"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 vert="horz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164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992" y="381224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23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03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38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7508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9398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08000" y="381000"/>
            <a:ext cx="1005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0253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pic>
        <p:nvPicPr>
          <p:cNvPr id="2" name="Bild 1" descr="HSM_Logo_W_orange_lang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80" y="6451380"/>
            <a:ext cx="5289011" cy="172468"/>
          </a:xfrm>
          <a:prstGeom prst="rect">
            <a:avLst/>
          </a:prstGeom>
        </p:spPr>
      </p:pic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6576053" y="6435576"/>
            <a:ext cx="5184576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191919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de-DE" sz="900" dirty="0" smtClean="0"/>
              <a:t>International Office 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83764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08000" y="381000"/>
            <a:ext cx="1005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0253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pic>
        <p:nvPicPr>
          <p:cNvPr id="2" name="Bild 1" descr="HSM_Logo_W_orange_lang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80" y="6451380"/>
            <a:ext cx="5289011" cy="172468"/>
          </a:xfrm>
          <a:prstGeom prst="rect">
            <a:avLst/>
          </a:prstGeom>
        </p:spPr>
      </p:pic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6576053" y="6435576"/>
            <a:ext cx="5184576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191919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de-DE" sz="900" dirty="0" smtClean="0"/>
              <a:t>International Office 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28247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08000" y="381000"/>
            <a:ext cx="1005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0253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pic>
        <p:nvPicPr>
          <p:cNvPr id="2" name="Bild 1" descr="HSM_Logo_W_orange_lang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80" y="6451380"/>
            <a:ext cx="5289011" cy="172468"/>
          </a:xfrm>
          <a:prstGeom prst="rect">
            <a:avLst/>
          </a:prstGeom>
        </p:spPr>
      </p:pic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6576053" y="6435576"/>
            <a:ext cx="5184576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191919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4400" kern="1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de-DE" sz="900" dirty="0" smtClean="0"/>
              <a:t>International Office 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203810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47900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CFD7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solidFill>
                <a:srgbClr val="000000"/>
              </a:solidFill>
            </a:endParaRPr>
          </a:p>
        </p:txBody>
      </p:sp>
      <p:pic>
        <p:nvPicPr>
          <p:cNvPr id="16390" name="Picture 6" descr="logo_big_negativ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" t="10281" r="32099" b="33732"/>
          <a:stretch/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8072" y="208205"/>
            <a:ext cx="8054280" cy="729953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2800" b="1" dirty="0" smtClean="0">
                <a:solidFill>
                  <a:srgbClr val="E8841D"/>
                </a:solidFill>
              </a:rPr>
              <a:t>Welcome </a:t>
            </a:r>
            <a:r>
              <a:rPr lang="de-DE" sz="2800" b="1" dirty="0" err="1" smtClean="0">
                <a:solidFill>
                  <a:srgbClr val="E8841D"/>
                </a:solidFill>
              </a:rPr>
              <a:t>to</a:t>
            </a:r>
            <a:r>
              <a:rPr lang="de-DE" sz="2800" b="1" dirty="0" smtClean="0">
                <a:solidFill>
                  <a:srgbClr val="E8841D"/>
                </a:solidFill>
              </a:rPr>
              <a:t> Mainz</a:t>
            </a:r>
            <a:br>
              <a:rPr lang="de-DE" sz="2800" b="1" dirty="0" smtClean="0">
                <a:solidFill>
                  <a:srgbClr val="E8841D"/>
                </a:solidFill>
              </a:rPr>
            </a:br>
            <a:r>
              <a:rPr lang="de-DE" sz="2800" b="1" dirty="0" smtClean="0">
                <a:solidFill>
                  <a:srgbClr val="E8841D"/>
                </a:solidFill>
              </a:rPr>
              <a:t>University of Applied Sciences</a:t>
            </a:r>
            <a:br>
              <a:rPr lang="de-DE" sz="2800" b="1" dirty="0" smtClean="0">
                <a:solidFill>
                  <a:srgbClr val="E8841D"/>
                </a:solidFill>
              </a:rPr>
            </a:br>
            <a:r>
              <a:rPr lang="de-DE" sz="1200" b="1" dirty="0" smtClean="0">
                <a:solidFill>
                  <a:srgbClr val="E8841D"/>
                </a:solidFill>
              </a:rPr>
              <a:t>www.hs-mainz.de</a:t>
            </a:r>
            <a:endParaRPr lang="de-DE" sz="1200" b="1" dirty="0">
              <a:solidFill>
                <a:srgbClr val="E8841D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362200" y="2152650"/>
            <a:ext cx="7543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2100" indent="-292100" algn="l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73100" indent="-190500" algn="l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190500" algn="l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24000" indent="-152400" algn="l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000" dirty="0">
              <a:solidFill>
                <a:srgbClr val="000000"/>
              </a:solidFill>
              <a:latin typeface="Georgia" charset="0"/>
            </a:endParaRPr>
          </a:p>
        </p:txBody>
      </p:sp>
      <p:pic>
        <p:nvPicPr>
          <p:cNvPr id="8" name="Bild 7" descr="HSM_Logo_W_orange_lang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950" y="6417286"/>
            <a:ext cx="4141539" cy="180067"/>
          </a:xfrm>
          <a:prstGeom prst="rect">
            <a:avLst/>
          </a:prstGeom>
        </p:spPr>
      </p:pic>
      <p:pic>
        <p:nvPicPr>
          <p:cNvPr id="10" name="Picture 5" descr="Main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88" y="1764787"/>
            <a:ext cx="3526024" cy="245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1096" y="208205"/>
            <a:ext cx="4437284" cy="519271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328" y="4327301"/>
            <a:ext cx="4035339" cy="208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91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20824" y="134395"/>
            <a:ext cx="8655496" cy="1031776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Hochschule Mainz – </a:t>
            </a:r>
            <a:br>
              <a:rPr lang="de-DE" sz="2800" b="1" dirty="0">
                <a:solidFill>
                  <a:schemeClr val="tx1"/>
                </a:solidFill>
              </a:rPr>
            </a:br>
            <a:r>
              <a:rPr lang="de-DE" sz="2800" b="1" dirty="0">
                <a:solidFill>
                  <a:schemeClr val="tx1"/>
                </a:solidFill>
              </a:rPr>
              <a:t>University of Applied Sciences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919536" y="1628800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de-DE" sz="2000" b="1" dirty="0">
                <a:solidFill>
                  <a:srgbClr val="F29400"/>
                </a:solidFill>
                <a:latin typeface="Lucida Sans Unicode" pitchFamily="34" charset="0"/>
              </a:rPr>
              <a:t>     </a:t>
            </a:r>
            <a:r>
              <a:rPr lang="de-DE" sz="2000" dirty="0">
                <a:solidFill>
                  <a:srgbClr val="000000"/>
                </a:solidFill>
                <a:latin typeface="Georgia"/>
              </a:rPr>
              <a:t>5,500 </a:t>
            </a:r>
            <a:r>
              <a:rPr lang="de-DE" sz="2000" dirty="0" err="1">
                <a:solidFill>
                  <a:srgbClr val="000000"/>
                </a:solidFill>
                <a:latin typeface="Georgia"/>
              </a:rPr>
              <a:t>students</a:t>
            </a:r>
            <a:r>
              <a:rPr lang="de-DE" sz="2000" dirty="0">
                <a:solidFill>
                  <a:srgbClr val="000000"/>
                </a:solidFill>
                <a:latin typeface="Georgia"/>
              </a:rPr>
              <a:t> at Hochschule Mainz</a:t>
            </a:r>
            <a:br>
              <a:rPr lang="de-DE" sz="2000" dirty="0">
                <a:solidFill>
                  <a:srgbClr val="000000"/>
                </a:solidFill>
                <a:latin typeface="Georgia"/>
              </a:rPr>
            </a:br>
            <a:endParaRPr lang="de-DE" sz="2000" dirty="0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75" y="352667"/>
            <a:ext cx="8077201" cy="565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972978" y="51571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Information Systems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8580276" y="2252243"/>
            <a:ext cx="4835085" cy="2664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0253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479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47900"/>
                </a:solidFill>
                <a:latin typeface="Georgia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47900"/>
                </a:solidFill>
                <a:latin typeface="Georgia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47900"/>
                </a:solidFill>
                <a:latin typeface="Georgia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47900"/>
                </a:solidFill>
                <a:latin typeface="Georgia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47900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47900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47900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47900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de-DE" sz="2000" b="1" kern="0" dirty="0" smtClean="0"/>
              <a:t>~ </a:t>
            </a:r>
            <a:r>
              <a:rPr lang="de-DE" sz="1600" b="1" kern="0" dirty="0" smtClean="0"/>
              <a:t>3000 </a:t>
            </a:r>
            <a:r>
              <a:rPr lang="de-DE" sz="1600" b="1" kern="0" dirty="0" err="1" smtClean="0"/>
              <a:t>students</a:t>
            </a:r>
            <a:r>
              <a:rPr lang="de-DE" sz="1600" b="1" kern="0" dirty="0" smtClean="0"/>
              <a:t> </a:t>
            </a:r>
          </a:p>
          <a:p>
            <a:r>
              <a:rPr lang="de-DE" sz="1600" b="1" kern="0" dirty="0" smtClean="0"/>
              <a:t>~ 60 </a:t>
            </a:r>
            <a:r>
              <a:rPr lang="de-DE" sz="1600" b="1" kern="0" dirty="0" err="1" smtClean="0"/>
              <a:t>professors</a:t>
            </a:r>
            <a:r>
              <a:rPr lang="de-DE" sz="1600" b="1" kern="0" dirty="0" smtClean="0"/>
              <a:t>, </a:t>
            </a:r>
          </a:p>
          <a:p>
            <a:r>
              <a:rPr lang="de-DE" sz="1600" b="1" kern="0" dirty="0"/>
              <a:t>~ </a:t>
            </a:r>
            <a:r>
              <a:rPr lang="de-DE" sz="1600" b="1" kern="0" dirty="0" smtClean="0"/>
              <a:t>115 </a:t>
            </a:r>
            <a:r>
              <a:rPr lang="de-DE" sz="1600" b="1" kern="0" dirty="0" err="1" smtClean="0"/>
              <a:t>part</a:t>
            </a:r>
            <a:r>
              <a:rPr lang="de-DE" sz="1600" b="1" kern="0" dirty="0" smtClean="0"/>
              <a:t> time </a:t>
            </a:r>
            <a:r>
              <a:rPr lang="de-DE" sz="1600" b="1" kern="0" dirty="0" err="1" smtClean="0"/>
              <a:t>lecturers</a:t>
            </a:r>
            <a:r>
              <a:rPr lang="de-DE" sz="1600" b="1" kern="0" dirty="0" smtClean="0"/>
              <a:t/>
            </a:r>
            <a:br>
              <a:rPr lang="de-DE" sz="1600" b="1" kern="0" dirty="0" smtClean="0"/>
            </a:br>
            <a:r>
              <a:rPr lang="de-DE" sz="1600" b="1" kern="0" dirty="0" smtClean="0"/>
              <a:t>~ 280 </a:t>
            </a:r>
            <a:r>
              <a:rPr lang="de-DE" sz="1600" b="1" kern="0" dirty="0" err="1" smtClean="0"/>
              <a:t>foreign</a:t>
            </a:r>
            <a:r>
              <a:rPr lang="de-DE" sz="1600" b="1" kern="0" dirty="0" smtClean="0"/>
              <a:t> </a:t>
            </a:r>
            <a:r>
              <a:rPr lang="de-DE" sz="1600" b="1" kern="0" dirty="0" err="1" smtClean="0"/>
              <a:t>students</a:t>
            </a:r>
            <a:r>
              <a:rPr lang="de-DE" sz="1600" b="1" kern="0" dirty="0" smtClean="0"/>
              <a:t> </a:t>
            </a:r>
            <a:br>
              <a:rPr lang="de-DE" sz="1600" b="1" kern="0" dirty="0" smtClean="0"/>
            </a:br>
            <a:r>
              <a:rPr lang="de-DE" sz="1600" b="1" kern="0" dirty="0" smtClean="0"/>
              <a:t>~50 </a:t>
            </a:r>
            <a:r>
              <a:rPr lang="de-DE" sz="1600" b="1" kern="0" dirty="0" err="1" smtClean="0"/>
              <a:t>partner</a:t>
            </a:r>
            <a:r>
              <a:rPr lang="de-DE" sz="1600" b="1" kern="0" dirty="0" smtClean="0"/>
              <a:t> </a:t>
            </a:r>
            <a:r>
              <a:rPr lang="de-DE" sz="1600" b="1" kern="0" dirty="0" err="1" smtClean="0"/>
              <a:t>universities</a:t>
            </a:r>
            <a:r>
              <a:rPr lang="de-DE" sz="1600" b="1" kern="0" dirty="0" smtClean="0"/>
              <a:t> </a:t>
            </a:r>
            <a:br>
              <a:rPr lang="de-DE" sz="1600" b="1" kern="0" dirty="0" smtClean="0"/>
            </a:br>
            <a:r>
              <a:rPr lang="de-DE" sz="1600" b="1" kern="0" dirty="0" smtClean="0"/>
              <a:t>~50-70 </a:t>
            </a:r>
            <a:r>
              <a:rPr lang="de-DE" sz="1600" b="1" kern="0" dirty="0" err="1" smtClean="0"/>
              <a:t>incoming</a:t>
            </a:r>
            <a:r>
              <a:rPr lang="de-DE" sz="1600" b="1" kern="0" dirty="0" smtClean="0"/>
              <a:t>/</a:t>
            </a:r>
            <a:r>
              <a:rPr lang="de-DE" sz="1600" b="1" kern="0" dirty="0" err="1" smtClean="0"/>
              <a:t>semester</a:t>
            </a:r>
            <a:r>
              <a:rPr lang="de-DE" sz="1600" b="1" kern="0" dirty="0" smtClean="0"/>
              <a:t/>
            </a:r>
            <a:br>
              <a:rPr lang="de-DE" sz="1600" b="1" kern="0" dirty="0" smtClean="0"/>
            </a:br>
            <a:r>
              <a:rPr lang="de-DE" sz="1600" b="1" kern="0" dirty="0" smtClean="0"/>
              <a:t>~80-100 </a:t>
            </a:r>
            <a:r>
              <a:rPr lang="de-DE" sz="1600" b="1" kern="0" dirty="0" err="1" smtClean="0"/>
              <a:t>outgoing</a:t>
            </a:r>
            <a:r>
              <a:rPr lang="de-DE" sz="1600" b="1" kern="0" dirty="0" smtClean="0"/>
              <a:t>/</a:t>
            </a:r>
            <a:r>
              <a:rPr lang="de-DE" sz="1600" b="1" kern="0" dirty="0" err="1" smtClean="0"/>
              <a:t>semester</a:t>
            </a:r>
            <a:r>
              <a:rPr lang="de-DE" sz="1600" b="1" kern="0" dirty="0" smtClean="0"/>
              <a:t> </a:t>
            </a:r>
            <a:r>
              <a:rPr lang="de-DE" sz="1600" kern="0" dirty="0" smtClean="0"/>
              <a:t/>
            </a:r>
            <a:br>
              <a:rPr lang="de-DE" sz="1600" kern="0" dirty="0" smtClean="0"/>
            </a:br>
            <a:r>
              <a:rPr lang="de-DE" sz="1600" kern="0" dirty="0" smtClean="0"/>
              <a:t/>
            </a:r>
            <a:br>
              <a:rPr lang="de-DE" sz="1600" kern="0" dirty="0" smtClean="0"/>
            </a:br>
            <a:r>
              <a:rPr lang="de-DE" sz="1600" kern="0" dirty="0" smtClean="0"/>
              <a:t/>
            </a:r>
            <a:br>
              <a:rPr lang="de-DE" sz="1600" kern="0" dirty="0" smtClean="0"/>
            </a:br>
            <a:endParaRPr lang="de-DE" sz="1600" kern="0" dirty="0"/>
          </a:p>
        </p:txBody>
      </p:sp>
    </p:spTree>
    <p:extLst>
      <p:ext uri="{BB962C8B-B14F-4D97-AF65-F5344CB8AC3E}">
        <p14:creationId xmlns:p14="http://schemas.microsoft.com/office/powerpoint/2010/main" val="89942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24708" y="0"/>
            <a:ext cx="9022845" cy="609600"/>
          </a:xfrm>
        </p:spPr>
        <p:txBody>
          <a:bodyPr/>
          <a:lstStyle/>
          <a:p>
            <a:r>
              <a:rPr lang="de-DE" altLang="de-DE" sz="3200" b="1" dirty="0">
                <a:solidFill>
                  <a:srgbClr val="F49400"/>
                </a:solidFill>
                <a:latin typeface="Georgia" panose="02040502050405020303" pitchFamily="18" charset="0"/>
                <a:cs typeface="Lucida Sans Unicode" pitchFamily="34" charset="0"/>
              </a:rPr>
              <a:t>Study </a:t>
            </a:r>
            <a:r>
              <a:rPr lang="de-DE" altLang="de-DE" sz="3200" b="1" dirty="0" err="1">
                <a:solidFill>
                  <a:srgbClr val="F49400"/>
                </a:solidFill>
                <a:latin typeface="Georgia" panose="02040502050405020303" pitchFamily="18" charset="0"/>
                <a:cs typeface="Lucida Sans Unicode" pitchFamily="34" charset="0"/>
              </a:rPr>
              <a:t>programme</a:t>
            </a:r>
            <a:r>
              <a:rPr lang="de-DE" altLang="de-DE" sz="3200" b="1" dirty="0">
                <a:solidFill>
                  <a:srgbClr val="F49400"/>
                </a:solidFill>
                <a:latin typeface="Georgia" panose="02040502050405020303" pitchFamily="18" charset="0"/>
                <a:cs typeface="Lucida Sans Unicode" pitchFamily="34" charset="0"/>
              </a:rPr>
              <a:t> </a:t>
            </a:r>
            <a:r>
              <a:rPr lang="de-DE" altLang="de-DE" sz="3200" b="1" dirty="0" err="1">
                <a:solidFill>
                  <a:srgbClr val="F49400"/>
                </a:solidFill>
                <a:latin typeface="Georgia" panose="02040502050405020303" pitchFamily="18" charset="0"/>
                <a:cs typeface="Lucida Sans Unicode" pitchFamily="34" charset="0"/>
              </a:rPr>
              <a:t>for</a:t>
            </a:r>
            <a:r>
              <a:rPr lang="de-DE" altLang="de-DE" sz="3200" b="1" dirty="0">
                <a:solidFill>
                  <a:srgbClr val="F49400"/>
                </a:solidFill>
                <a:latin typeface="Georgia" panose="02040502050405020303" pitchFamily="18" charset="0"/>
                <a:cs typeface="Lucida Sans Unicode" pitchFamily="34" charset="0"/>
              </a:rPr>
              <a:t> Incoming </a:t>
            </a:r>
            <a:r>
              <a:rPr lang="de-DE" altLang="de-DE" sz="3200" b="1" dirty="0" err="1">
                <a:solidFill>
                  <a:srgbClr val="F49400"/>
                </a:solidFill>
                <a:latin typeface="Georgia" panose="02040502050405020303" pitchFamily="18" charset="0"/>
                <a:cs typeface="Lucida Sans Unicode" pitchFamily="34" charset="0"/>
              </a:rPr>
              <a:t>Students</a:t>
            </a:r>
            <a:endParaRPr lang="de-DE" sz="3200" b="1" dirty="0">
              <a:latin typeface="Georgia" panose="020405020504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46113" y="774098"/>
            <a:ext cx="8007424" cy="3393167"/>
          </a:xfrm>
        </p:spPr>
        <p:txBody>
          <a:bodyPr/>
          <a:lstStyle/>
          <a:p>
            <a:pPr lvl="0" eaLnBrk="0" hangingPunct="0"/>
            <a:r>
              <a:rPr lang="de-DE" altLang="de-DE" sz="2200" dirty="0" err="1">
                <a:solidFill>
                  <a:srgbClr val="0070C0"/>
                </a:solidFill>
                <a:latin typeface="+mj-lt"/>
                <a:cs typeface="Lucida Sans Unicode" pitchFamily="34" charset="0"/>
              </a:rPr>
              <a:t>Induction</a:t>
            </a:r>
            <a:r>
              <a:rPr lang="de-DE" altLang="de-DE" sz="2200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 </a:t>
            </a:r>
            <a:r>
              <a:rPr lang="de-DE" altLang="de-DE" sz="2200" dirty="0" err="1">
                <a:solidFill>
                  <a:srgbClr val="0070C0"/>
                </a:solidFill>
                <a:latin typeface="+mj-lt"/>
                <a:cs typeface="Lucida Sans Unicode" pitchFamily="34" charset="0"/>
              </a:rPr>
              <a:t>Week</a:t>
            </a:r>
            <a:endParaRPr lang="de-DE" altLang="de-DE" sz="2200" dirty="0">
              <a:solidFill>
                <a:srgbClr val="0070C0"/>
              </a:solidFill>
              <a:latin typeface="+mj-lt"/>
              <a:cs typeface="Lucida Sans Unicode" pitchFamily="34" charset="0"/>
            </a:endParaRPr>
          </a:p>
          <a:p>
            <a:pPr lvl="0" eaLnBrk="0" hangingPunct="0"/>
            <a:r>
              <a:rPr lang="de-DE" altLang="de-DE" sz="2200" dirty="0" smtClean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Handbook </a:t>
            </a:r>
            <a:r>
              <a:rPr lang="de-DE" altLang="de-DE" sz="2200" dirty="0" err="1">
                <a:solidFill>
                  <a:srgbClr val="0070C0"/>
                </a:solidFill>
                <a:latin typeface="+mj-lt"/>
                <a:cs typeface="Lucida Sans Unicode" pitchFamily="34" charset="0"/>
              </a:rPr>
              <a:t>for</a:t>
            </a:r>
            <a:r>
              <a:rPr lang="de-DE" altLang="de-DE" sz="2200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 International </a:t>
            </a:r>
            <a:r>
              <a:rPr lang="de-DE" altLang="de-DE" sz="2200" dirty="0" err="1" smtClean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Students</a:t>
            </a:r>
            <a:endParaRPr lang="de-DE" altLang="de-DE" sz="2200" dirty="0">
              <a:solidFill>
                <a:srgbClr val="0070C0"/>
              </a:solidFill>
              <a:latin typeface="+mj-lt"/>
              <a:cs typeface="Lucida Sans Unicode" pitchFamily="34" charset="0"/>
            </a:endParaRPr>
          </a:p>
          <a:p>
            <a:pPr lvl="0" eaLnBrk="0" hangingPunct="0"/>
            <a:r>
              <a:rPr lang="de-DE" altLang="de-DE" sz="2200" dirty="0" smtClean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Exchange </a:t>
            </a:r>
            <a:r>
              <a:rPr lang="de-DE" altLang="de-DE" sz="2200" dirty="0" err="1">
                <a:solidFill>
                  <a:srgbClr val="0070C0"/>
                </a:solidFill>
                <a:latin typeface="+mj-lt"/>
                <a:cs typeface="Lucida Sans Unicode" pitchFamily="34" charset="0"/>
              </a:rPr>
              <a:t>students</a:t>
            </a:r>
            <a:r>
              <a:rPr lang="de-DE" altLang="de-DE" sz="2200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 </a:t>
            </a:r>
            <a:r>
              <a:rPr lang="de-DE" altLang="de-DE" sz="2200" dirty="0" err="1">
                <a:solidFill>
                  <a:srgbClr val="0070C0"/>
                </a:solidFill>
                <a:latin typeface="+mj-lt"/>
                <a:cs typeface="Lucida Sans Unicode" pitchFamily="34" charset="0"/>
              </a:rPr>
              <a:t>may</a:t>
            </a:r>
            <a:r>
              <a:rPr lang="de-DE" altLang="de-DE" sz="2200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 </a:t>
            </a:r>
            <a:r>
              <a:rPr lang="de-DE" altLang="de-DE" sz="2200" dirty="0" err="1">
                <a:solidFill>
                  <a:srgbClr val="0070C0"/>
                </a:solidFill>
                <a:latin typeface="+mj-lt"/>
                <a:cs typeface="Lucida Sans Unicode" pitchFamily="34" charset="0"/>
              </a:rPr>
              <a:t>choose</a:t>
            </a:r>
            <a:r>
              <a:rPr lang="de-DE" altLang="de-DE" sz="2200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 </a:t>
            </a:r>
            <a:r>
              <a:rPr lang="de-DE" altLang="de-DE" sz="2200" dirty="0" err="1">
                <a:solidFill>
                  <a:srgbClr val="0070C0"/>
                </a:solidFill>
                <a:latin typeface="+mj-lt"/>
                <a:cs typeface="Lucida Sans Unicode" pitchFamily="34" charset="0"/>
              </a:rPr>
              <a:t>their</a:t>
            </a:r>
            <a:r>
              <a:rPr lang="de-DE" altLang="de-DE" sz="2200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 individual </a:t>
            </a:r>
            <a:r>
              <a:rPr lang="de-DE" altLang="de-DE" sz="2200" dirty="0" err="1">
                <a:solidFill>
                  <a:srgbClr val="0070C0"/>
                </a:solidFill>
                <a:latin typeface="+mj-lt"/>
                <a:cs typeface="Lucida Sans Unicode" pitchFamily="34" charset="0"/>
              </a:rPr>
              <a:t>programme</a:t>
            </a:r>
            <a:r>
              <a:rPr lang="de-DE" altLang="de-DE" sz="2200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 out of </a:t>
            </a:r>
            <a:r>
              <a:rPr lang="de-DE" altLang="de-DE" sz="2200" u="sng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all</a:t>
            </a:r>
            <a:r>
              <a:rPr lang="de-DE" altLang="de-DE" sz="2200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 </a:t>
            </a:r>
            <a:r>
              <a:rPr lang="de-DE" altLang="de-DE" sz="2200" dirty="0" err="1">
                <a:solidFill>
                  <a:srgbClr val="0070C0"/>
                </a:solidFill>
                <a:latin typeface="+mj-lt"/>
                <a:cs typeface="Lucida Sans Unicode" pitchFamily="34" charset="0"/>
              </a:rPr>
              <a:t>listed</a:t>
            </a:r>
            <a:r>
              <a:rPr lang="de-DE" altLang="de-DE" sz="2200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 </a:t>
            </a:r>
            <a:r>
              <a:rPr lang="de-DE" altLang="de-DE" sz="2200" dirty="0" err="1">
                <a:solidFill>
                  <a:srgbClr val="0070C0"/>
                </a:solidFill>
                <a:latin typeface="+mj-lt"/>
                <a:cs typeface="Lucida Sans Unicode" pitchFamily="34" charset="0"/>
              </a:rPr>
              <a:t>courses</a:t>
            </a:r>
            <a:r>
              <a:rPr lang="de-DE" altLang="de-DE" sz="2200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 (German and English)</a:t>
            </a:r>
          </a:p>
          <a:p>
            <a:pPr lvl="0" eaLnBrk="0" hangingPunct="0"/>
            <a:r>
              <a:rPr lang="de-DE" altLang="de-DE" sz="2200" dirty="0" err="1" smtClean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We</a:t>
            </a:r>
            <a:r>
              <a:rPr lang="de-DE" altLang="de-DE" sz="2200" dirty="0" smtClean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 </a:t>
            </a:r>
            <a:r>
              <a:rPr lang="de-DE" altLang="de-DE" sz="2200" dirty="0" err="1">
                <a:solidFill>
                  <a:srgbClr val="0070C0"/>
                </a:solidFill>
                <a:latin typeface="+mj-lt"/>
                <a:cs typeface="Lucida Sans Unicode" pitchFamily="34" charset="0"/>
              </a:rPr>
              <a:t>offer</a:t>
            </a:r>
            <a:r>
              <a:rPr lang="de-DE" altLang="de-DE" sz="2200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 </a:t>
            </a:r>
            <a:r>
              <a:rPr lang="de-DE" altLang="de-DE" sz="2200" dirty="0" err="1">
                <a:solidFill>
                  <a:srgbClr val="0070C0"/>
                </a:solidFill>
                <a:latin typeface="+mj-lt"/>
                <a:cs typeface="Lucida Sans Unicode" pitchFamily="34" charset="0"/>
              </a:rPr>
              <a:t>modules</a:t>
            </a:r>
            <a:r>
              <a:rPr lang="de-DE" altLang="de-DE" sz="2200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 in English </a:t>
            </a:r>
            <a:r>
              <a:rPr lang="de-DE" altLang="de-DE" sz="2200" dirty="0" err="1">
                <a:solidFill>
                  <a:srgbClr val="0070C0"/>
                </a:solidFill>
                <a:latin typeface="+mj-lt"/>
                <a:cs typeface="Lucida Sans Unicode" pitchFamily="34" charset="0"/>
              </a:rPr>
              <a:t>worth</a:t>
            </a:r>
            <a:r>
              <a:rPr lang="de-DE" altLang="de-DE" sz="2200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 </a:t>
            </a:r>
            <a:r>
              <a:rPr lang="de-DE" altLang="de-DE" sz="2200" dirty="0" err="1">
                <a:solidFill>
                  <a:srgbClr val="0070C0"/>
                </a:solidFill>
                <a:latin typeface="+mj-lt"/>
                <a:cs typeface="Lucida Sans Unicode" pitchFamily="34" charset="0"/>
              </a:rPr>
              <a:t>approx</a:t>
            </a:r>
            <a:r>
              <a:rPr lang="de-DE" altLang="de-DE" sz="2200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. 50 ECTS </a:t>
            </a:r>
            <a:r>
              <a:rPr lang="de-DE" altLang="de-DE" sz="2200" dirty="0" err="1">
                <a:solidFill>
                  <a:srgbClr val="0070C0"/>
                </a:solidFill>
                <a:latin typeface="+mj-lt"/>
                <a:cs typeface="Lucida Sans Unicode" pitchFamily="34" charset="0"/>
              </a:rPr>
              <a:t>credit</a:t>
            </a:r>
            <a:r>
              <a:rPr lang="de-DE" altLang="de-DE" sz="2200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 </a:t>
            </a:r>
            <a:r>
              <a:rPr lang="de-DE" altLang="de-DE" sz="2200" dirty="0" err="1" smtClean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points</a:t>
            </a:r>
            <a:r>
              <a:rPr lang="de-DE" altLang="de-DE" sz="2200" dirty="0" smtClean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 ( 1st and 2nd </a:t>
            </a:r>
            <a:r>
              <a:rPr lang="de-DE" altLang="de-DE" sz="2200" dirty="0" err="1" smtClean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cycle</a:t>
            </a:r>
            <a:r>
              <a:rPr lang="de-DE" altLang="de-DE" sz="2200" dirty="0" smtClean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)</a:t>
            </a:r>
            <a:endParaRPr lang="de-DE" altLang="de-DE" sz="2200" dirty="0">
              <a:solidFill>
                <a:srgbClr val="0070C0"/>
              </a:solidFill>
              <a:latin typeface="+mj-lt"/>
              <a:cs typeface="Lucida Sans Unicode" pitchFamily="34" charset="0"/>
            </a:endParaRPr>
          </a:p>
          <a:p>
            <a:pPr lvl="0" eaLnBrk="0" hangingPunct="0"/>
            <a:r>
              <a:rPr lang="de-DE" altLang="de-DE" sz="2200" dirty="0" smtClean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German </a:t>
            </a:r>
            <a:r>
              <a:rPr lang="de-DE" altLang="de-DE" sz="2200" dirty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Language and Culture (5 </a:t>
            </a:r>
            <a:r>
              <a:rPr lang="de-DE" altLang="de-DE" sz="2200" dirty="0" err="1">
                <a:solidFill>
                  <a:srgbClr val="0070C0"/>
                </a:solidFill>
                <a:latin typeface="+mj-lt"/>
                <a:cs typeface="Lucida Sans Unicode" pitchFamily="34" charset="0"/>
              </a:rPr>
              <a:t>levels</a:t>
            </a:r>
            <a:r>
              <a:rPr lang="de-DE" altLang="de-DE" sz="2200" dirty="0" smtClean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)</a:t>
            </a:r>
          </a:p>
          <a:p>
            <a:pPr lvl="0" eaLnBrk="0" hangingPunct="0"/>
            <a:r>
              <a:rPr lang="de-DE" altLang="de-DE" sz="2200" dirty="0" smtClean="0">
                <a:solidFill>
                  <a:srgbClr val="0070C0"/>
                </a:solidFill>
                <a:latin typeface="+mj-lt"/>
                <a:cs typeface="Lucida Sans Unicode" pitchFamily="34" charset="0"/>
              </a:rPr>
              <a:t>International Master Programmes</a:t>
            </a:r>
            <a:endParaRPr lang="de-DE" altLang="de-DE" sz="2200" dirty="0">
              <a:solidFill>
                <a:srgbClr val="0070C0"/>
              </a:solidFill>
              <a:latin typeface="+mj-lt"/>
              <a:cs typeface="Lucida Sans Unicode" pitchFamily="34" charset="0"/>
            </a:endParaRPr>
          </a:p>
          <a:p>
            <a:endParaRPr lang="de-DE" sz="22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8659" y="4331763"/>
            <a:ext cx="6622331" cy="19621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90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Custom</PresentationFormat>
  <Paragraphs>18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Blank Presentation</vt:lpstr>
      <vt:lpstr>1_Blank Presentation</vt:lpstr>
      <vt:lpstr>2_Blank Presentation</vt:lpstr>
      <vt:lpstr>Welcome to Mainz University of Applied Sciences www.hs-mainz.de</vt:lpstr>
      <vt:lpstr>Hochschule Mainz –  University of Applied Sciences</vt:lpstr>
      <vt:lpstr>Study programme for Incoming Students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Mainz University of Applied Sciences</dc:title>
  <dc:creator>Klebig</dc:creator>
  <cp:lastModifiedBy>Vasiliki Paschalidou</cp:lastModifiedBy>
  <cp:revision>4</cp:revision>
  <dcterms:created xsi:type="dcterms:W3CDTF">2017-10-03T16:25:48Z</dcterms:created>
  <dcterms:modified xsi:type="dcterms:W3CDTF">2017-10-06T06:32:40Z</dcterms:modified>
</cp:coreProperties>
</file>