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0"/>
  </p:notesMasterIdLst>
  <p:sldIdLst>
    <p:sldId id="431" r:id="rId5"/>
    <p:sldId id="423" r:id="rId6"/>
    <p:sldId id="551" r:id="rId7"/>
    <p:sldId id="259" r:id="rId8"/>
    <p:sldId id="346" r:id="rId9"/>
    <p:sldId id="381" r:id="rId10"/>
    <p:sldId id="619" r:id="rId11"/>
    <p:sldId id="429" r:id="rId12"/>
    <p:sldId id="1124" r:id="rId13"/>
    <p:sldId id="413" r:id="rId14"/>
    <p:sldId id="345" r:id="rId15"/>
    <p:sldId id="347" r:id="rId16"/>
    <p:sldId id="427" r:id="rId17"/>
    <p:sldId id="283" r:id="rId18"/>
    <p:sldId id="1126" r:id="rId19"/>
    <p:sldId id="626" r:id="rId20"/>
    <p:sldId id="627" r:id="rId21"/>
    <p:sldId id="1123" r:id="rId22"/>
    <p:sldId id="256" r:id="rId23"/>
    <p:sldId id="258" r:id="rId24"/>
    <p:sldId id="1125" r:id="rId25"/>
    <p:sldId id="322" r:id="rId26"/>
    <p:sldId id="320" r:id="rId27"/>
    <p:sldId id="625" r:id="rId28"/>
    <p:sldId id="628" r:id="rId29"/>
  </p:sldIdLst>
  <p:sldSz cx="12192000" cy="6858000"/>
  <p:notesSz cx="7086600" cy="9372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456984-4368-4085-B4CB-4459D1940CF5}" v="90" dt="2024-10-15T06:59:54.9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9" autoAdjust="0"/>
    <p:restoredTop sz="94667"/>
  </p:normalViewPr>
  <p:slideViewPr>
    <p:cSldViewPr snapToGrid="0">
      <p:cViewPr varScale="1">
        <p:scale>
          <a:sx n="78" d="100"/>
          <a:sy n="78" d="100"/>
        </p:scale>
        <p:origin x="83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ros Triantafyllidis" userId="71ea80ff-a6c0-4091-bbf6-de82aa0bfbbe" providerId="ADAL" clId="{1F456984-4368-4085-B4CB-4459D1940CF5}"/>
    <pc:docChg chg="undo redo custSel addSld delSld modSld sldOrd">
      <pc:chgData name="Alexandros Triantafyllidis" userId="71ea80ff-a6c0-4091-bbf6-de82aa0bfbbe" providerId="ADAL" clId="{1F456984-4368-4085-B4CB-4459D1940CF5}" dt="2024-10-15T06:59:54.993" v="1356" actId="1036"/>
      <pc:docMkLst>
        <pc:docMk/>
      </pc:docMkLst>
      <pc:sldChg chg="add ord">
        <pc:chgData name="Alexandros Triantafyllidis" userId="71ea80ff-a6c0-4091-bbf6-de82aa0bfbbe" providerId="ADAL" clId="{1F456984-4368-4085-B4CB-4459D1940CF5}" dt="2024-10-14T22:38:20.511" v="948"/>
        <pc:sldMkLst>
          <pc:docMk/>
          <pc:sldMk cId="3883224659" sldId="256"/>
        </pc:sldMkLst>
      </pc:sldChg>
      <pc:sldChg chg="add del">
        <pc:chgData name="Alexandros Triantafyllidis" userId="71ea80ff-a6c0-4091-bbf6-de82aa0bfbbe" providerId="ADAL" clId="{1F456984-4368-4085-B4CB-4459D1940CF5}" dt="2024-10-14T22:37:57.035" v="946" actId="47"/>
        <pc:sldMkLst>
          <pc:docMk/>
          <pc:sldMk cId="1292049579" sldId="257"/>
        </pc:sldMkLst>
      </pc:sldChg>
      <pc:sldChg chg="add ord">
        <pc:chgData name="Alexandros Triantafyllidis" userId="71ea80ff-a6c0-4091-bbf6-de82aa0bfbbe" providerId="ADAL" clId="{1F456984-4368-4085-B4CB-4459D1940CF5}" dt="2024-10-14T22:38:20.511" v="948"/>
        <pc:sldMkLst>
          <pc:docMk/>
          <pc:sldMk cId="170377915" sldId="258"/>
        </pc:sldMkLst>
      </pc:sldChg>
      <pc:sldChg chg="add modTransition">
        <pc:chgData name="Alexandros Triantafyllidis" userId="71ea80ff-a6c0-4091-bbf6-de82aa0bfbbe" providerId="ADAL" clId="{1F456984-4368-4085-B4CB-4459D1940CF5}" dt="2024-10-14T22:20:01.072" v="430"/>
        <pc:sldMkLst>
          <pc:docMk/>
          <pc:sldMk cId="4223159266" sldId="259"/>
        </pc:sldMkLst>
      </pc:sldChg>
      <pc:sldChg chg="add del ord">
        <pc:chgData name="Alexandros Triantafyllidis" userId="71ea80ff-a6c0-4091-bbf6-de82aa0bfbbe" providerId="ADAL" clId="{1F456984-4368-4085-B4CB-4459D1940CF5}" dt="2024-10-14T22:20:28.692" v="433" actId="47"/>
        <pc:sldMkLst>
          <pc:docMk/>
          <pc:sldMk cId="2919398864" sldId="261"/>
        </pc:sldMkLst>
      </pc:sldChg>
      <pc:sldChg chg="del">
        <pc:chgData name="Alexandros Triantafyllidis" userId="71ea80ff-a6c0-4091-bbf6-de82aa0bfbbe" providerId="ADAL" clId="{1F456984-4368-4085-B4CB-4459D1940CF5}" dt="2024-10-14T22:17:32.370" v="425" actId="47"/>
        <pc:sldMkLst>
          <pc:docMk/>
          <pc:sldMk cId="2773645959" sldId="277"/>
        </pc:sldMkLst>
      </pc:sldChg>
      <pc:sldChg chg="addSp delSp modSp del mod">
        <pc:chgData name="Alexandros Triantafyllidis" userId="71ea80ff-a6c0-4091-bbf6-de82aa0bfbbe" providerId="ADAL" clId="{1F456984-4368-4085-B4CB-4459D1940CF5}" dt="2024-10-14T22:17:36.435" v="426" actId="47"/>
        <pc:sldMkLst>
          <pc:docMk/>
          <pc:sldMk cId="2324036458" sldId="280"/>
        </pc:sldMkLst>
        <pc:spChg chg="mod">
          <ac:chgData name="Alexandros Triantafyllidis" userId="71ea80ff-a6c0-4091-bbf6-de82aa0bfbbe" providerId="ADAL" clId="{1F456984-4368-4085-B4CB-4459D1940CF5}" dt="2024-10-14T21:56:35.918" v="164" actId="1035"/>
          <ac:spMkLst>
            <pc:docMk/>
            <pc:sldMk cId="2324036458" sldId="280"/>
            <ac:spMk id="2" creationId="{3CE2CB19-FDEF-8740-9132-77E8D3D6B8DF}"/>
          </ac:spMkLst>
        </pc:spChg>
        <pc:spChg chg="del">
          <ac:chgData name="Alexandros Triantafyllidis" userId="71ea80ff-a6c0-4091-bbf6-de82aa0bfbbe" providerId="ADAL" clId="{1F456984-4368-4085-B4CB-4459D1940CF5}" dt="2024-10-14T21:56:31.666" v="144" actId="478"/>
          <ac:spMkLst>
            <pc:docMk/>
            <pc:sldMk cId="2324036458" sldId="280"/>
            <ac:spMk id="3" creationId="{DFABC43C-B389-3C40-A67D-E039127EC6DB}"/>
          </ac:spMkLst>
        </pc:spChg>
        <pc:spChg chg="add del mod">
          <ac:chgData name="Alexandros Triantafyllidis" userId="71ea80ff-a6c0-4091-bbf6-de82aa0bfbbe" providerId="ADAL" clId="{1F456984-4368-4085-B4CB-4459D1940CF5}" dt="2024-10-14T21:56:47.401" v="165" actId="478"/>
          <ac:spMkLst>
            <pc:docMk/>
            <pc:sldMk cId="2324036458" sldId="280"/>
            <ac:spMk id="10" creationId="{56182306-834D-15F3-0FF2-198D28651CDA}"/>
          </ac:spMkLst>
        </pc:spChg>
        <pc:spChg chg="add mod">
          <ac:chgData name="Alexandros Triantafyllidis" userId="71ea80ff-a6c0-4091-bbf6-de82aa0bfbbe" providerId="ADAL" clId="{1F456984-4368-4085-B4CB-4459D1940CF5}" dt="2024-10-14T22:00:23.354" v="237" actId="113"/>
          <ac:spMkLst>
            <pc:docMk/>
            <pc:sldMk cId="2324036458" sldId="280"/>
            <ac:spMk id="11" creationId="{93427D00-3329-8120-159C-D96C5CB641D9}"/>
          </ac:spMkLst>
        </pc:spChg>
        <pc:grpChg chg="del">
          <ac:chgData name="Alexandros Triantafyllidis" userId="71ea80ff-a6c0-4091-bbf6-de82aa0bfbbe" providerId="ADAL" clId="{1F456984-4368-4085-B4CB-4459D1940CF5}" dt="2024-10-14T21:56:28.325" v="143" actId="478"/>
          <ac:grpSpMkLst>
            <pc:docMk/>
            <pc:sldMk cId="2324036458" sldId="280"/>
            <ac:grpSpMk id="6" creationId="{FBDC0B33-9BB4-4C26-A470-41E3D0E6FF5A}"/>
          </ac:grpSpMkLst>
        </pc:grpChg>
        <pc:grpChg chg="add mod">
          <ac:chgData name="Alexandros Triantafyllidis" userId="71ea80ff-a6c0-4091-bbf6-de82aa0bfbbe" providerId="ADAL" clId="{1F456984-4368-4085-B4CB-4459D1940CF5}" dt="2024-10-14T21:56:48.811" v="166"/>
          <ac:grpSpMkLst>
            <pc:docMk/>
            <pc:sldMk cId="2324036458" sldId="280"/>
            <ac:grpSpMk id="12" creationId="{68B9F56E-B6BD-CD2E-C262-6DACDBBA5161}"/>
          </ac:grpSpMkLst>
        </pc:grpChg>
        <pc:picChg chg="mod">
          <ac:chgData name="Alexandros Triantafyllidis" userId="71ea80ff-a6c0-4091-bbf6-de82aa0bfbbe" providerId="ADAL" clId="{1F456984-4368-4085-B4CB-4459D1940CF5}" dt="2024-10-14T21:56:48.811" v="166"/>
          <ac:picMkLst>
            <pc:docMk/>
            <pc:sldMk cId="2324036458" sldId="280"/>
            <ac:picMk id="13" creationId="{15839EB2-4520-F1E6-2A48-755BD7B91E6B}"/>
          </ac:picMkLst>
        </pc:picChg>
        <pc:picChg chg="mod">
          <ac:chgData name="Alexandros Triantafyllidis" userId="71ea80ff-a6c0-4091-bbf6-de82aa0bfbbe" providerId="ADAL" clId="{1F456984-4368-4085-B4CB-4459D1940CF5}" dt="2024-10-14T21:56:48.811" v="166"/>
          <ac:picMkLst>
            <pc:docMk/>
            <pc:sldMk cId="2324036458" sldId="280"/>
            <ac:picMk id="14" creationId="{0A58C42D-00FE-B881-102E-12240FABF17F}"/>
          </ac:picMkLst>
        </pc:picChg>
        <pc:picChg chg="mod">
          <ac:chgData name="Alexandros Triantafyllidis" userId="71ea80ff-a6c0-4091-bbf6-de82aa0bfbbe" providerId="ADAL" clId="{1F456984-4368-4085-B4CB-4459D1940CF5}" dt="2024-10-14T21:56:48.811" v="166"/>
          <ac:picMkLst>
            <pc:docMk/>
            <pc:sldMk cId="2324036458" sldId="280"/>
            <ac:picMk id="15" creationId="{4412D484-73E9-E226-D9D8-A1D78DE2B018}"/>
          </ac:picMkLst>
        </pc:picChg>
        <pc:picChg chg="add del mod">
          <ac:chgData name="Alexandros Triantafyllidis" userId="71ea80ff-a6c0-4091-bbf6-de82aa0bfbbe" providerId="ADAL" clId="{1F456984-4368-4085-B4CB-4459D1940CF5}" dt="2024-10-14T22:00:27.054" v="238" actId="478"/>
          <ac:picMkLst>
            <pc:docMk/>
            <pc:sldMk cId="2324036458" sldId="280"/>
            <ac:picMk id="16" creationId="{3F6C2262-0479-FA43-5E77-9F5999F9FBCA}"/>
          </ac:picMkLst>
        </pc:picChg>
      </pc:sldChg>
      <pc:sldChg chg="del">
        <pc:chgData name="Alexandros Triantafyllidis" userId="71ea80ff-a6c0-4091-bbf6-de82aa0bfbbe" providerId="ADAL" clId="{1F456984-4368-4085-B4CB-4459D1940CF5}" dt="2024-10-14T22:05:19.761" v="264" actId="47"/>
        <pc:sldMkLst>
          <pc:docMk/>
          <pc:sldMk cId="1372338371" sldId="281"/>
        </pc:sldMkLst>
      </pc:sldChg>
      <pc:sldChg chg="del">
        <pc:chgData name="Alexandros Triantafyllidis" userId="71ea80ff-a6c0-4091-bbf6-de82aa0bfbbe" providerId="ADAL" clId="{1F456984-4368-4085-B4CB-4459D1940CF5}" dt="2024-10-14T22:04:06.045" v="260" actId="47"/>
        <pc:sldMkLst>
          <pc:docMk/>
          <pc:sldMk cId="2110040478" sldId="282"/>
        </pc:sldMkLst>
      </pc:sldChg>
      <pc:sldChg chg="addSp delSp modSp mod">
        <pc:chgData name="Alexandros Triantafyllidis" userId="71ea80ff-a6c0-4091-bbf6-de82aa0bfbbe" providerId="ADAL" clId="{1F456984-4368-4085-B4CB-4459D1940CF5}" dt="2024-10-15T06:54:29.155" v="1060" actId="478"/>
        <pc:sldMkLst>
          <pc:docMk/>
          <pc:sldMk cId="1810685588" sldId="283"/>
        </pc:sldMkLst>
        <pc:spChg chg="del">
          <ac:chgData name="Alexandros Triantafyllidis" userId="71ea80ff-a6c0-4091-bbf6-de82aa0bfbbe" providerId="ADAL" clId="{1F456984-4368-4085-B4CB-4459D1940CF5}" dt="2024-10-15T06:54:07.041" v="962" actId="478"/>
          <ac:spMkLst>
            <pc:docMk/>
            <pc:sldMk cId="1810685588" sldId="283"/>
            <ac:spMk id="2" creationId="{3CE2CB19-FDEF-8740-9132-77E8D3D6B8DF}"/>
          </ac:spMkLst>
        </pc:spChg>
        <pc:spChg chg="del mod">
          <ac:chgData name="Alexandros Triantafyllidis" userId="71ea80ff-a6c0-4091-bbf6-de82aa0bfbbe" providerId="ADAL" clId="{1F456984-4368-4085-B4CB-4459D1940CF5}" dt="2024-10-15T06:53:55.374" v="959" actId="478"/>
          <ac:spMkLst>
            <pc:docMk/>
            <pc:sldMk cId="1810685588" sldId="283"/>
            <ac:spMk id="3" creationId="{DFABC43C-B389-3C40-A67D-E039127EC6DB}"/>
          </ac:spMkLst>
        </pc:spChg>
        <pc:spChg chg="add del mod">
          <ac:chgData name="Alexandros Triantafyllidis" userId="71ea80ff-a6c0-4091-bbf6-de82aa0bfbbe" providerId="ADAL" clId="{1F456984-4368-4085-B4CB-4459D1940CF5}" dt="2024-10-15T06:54:00.438" v="960" actId="478"/>
          <ac:spMkLst>
            <pc:docMk/>
            <pc:sldMk cId="1810685588" sldId="283"/>
            <ac:spMk id="8" creationId="{8C1313DA-6BA6-5966-A55E-F520F79D5C63}"/>
          </ac:spMkLst>
        </pc:spChg>
        <pc:spChg chg="add del mod">
          <ac:chgData name="Alexandros Triantafyllidis" userId="71ea80ff-a6c0-4091-bbf6-de82aa0bfbbe" providerId="ADAL" clId="{1F456984-4368-4085-B4CB-4459D1940CF5}" dt="2024-10-15T06:54:09.138" v="963" actId="478"/>
          <ac:spMkLst>
            <pc:docMk/>
            <pc:sldMk cId="1810685588" sldId="283"/>
            <ac:spMk id="10" creationId="{DA69409D-D9E7-E805-C5F7-584AEBE4D711}"/>
          </ac:spMkLst>
        </pc:spChg>
        <pc:picChg chg="del">
          <ac:chgData name="Alexandros Triantafyllidis" userId="71ea80ff-a6c0-4091-bbf6-de82aa0bfbbe" providerId="ADAL" clId="{1F456984-4368-4085-B4CB-4459D1940CF5}" dt="2024-10-15T06:54:29.155" v="1060" actId="478"/>
          <ac:picMkLst>
            <pc:docMk/>
            <pc:sldMk cId="1810685588" sldId="283"/>
            <ac:picMk id="5" creationId="{D76BDEC6-EEFE-4104-BA8B-E214685CBE4A}"/>
          </ac:picMkLst>
        </pc:picChg>
        <pc:picChg chg="del">
          <ac:chgData name="Alexandros Triantafyllidis" userId="71ea80ff-a6c0-4091-bbf6-de82aa0bfbbe" providerId="ADAL" clId="{1F456984-4368-4085-B4CB-4459D1940CF5}" dt="2024-10-15T06:54:02.278" v="961" actId="478"/>
          <ac:picMkLst>
            <pc:docMk/>
            <pc:sldMk cId="1810685588" sldId="283"/>
            <ac:picMk id="6" creationId="{117420D9-07A9-4C76-B2CA-388B95A2A839}"/>
          </ac:picMkLst>
        </pc:picChg>
        <pc:picChg chg="mod">
          <ac:chgData name="Alexandros Triantafyllidis" userId="71ea80ff-a6c0-4091-bbf6-de82aa0bfbbe" providerId="ADAL" clId="{1F456984-4368-4085-B4CB-4459D1940CF5}" dt="2024-10-15T06:54:26.266" v="1059" actId="1038"/>
          <ac:picMkLst>
            <pc:docMk/>
            <pc:sldMk cId="1810685588" sldId="283"/>
            <ac:picMk id="7" creationId="{1D9F7F4F-1FDA-4FE9-9CFD-A78C4B50EF2E}"/>
          </ac:picMkLst>
        </pc:picChg>
      </pc:sldChg>
      <pc:sldChg chg="del">
        <pc:chgData name="Alexandros Triantafyllidis" userId="71ea80ff-a6c0-4091-bbf6-de82aa0bfbbe" providerId="ADAL" clId="{1F456984-4368-4085-B4CB-4459D1940CF5}" dt="2024-10-14T22:23:23.616" v="491" actId="47"/>
        <pc:sldMkLst>
          <pc:docMk/>
          <pc:sldMk cId="0" sldId="289"/>
        </pc:sldMkLst>
      </pc:sldChg>
      <pc:sldChg chg="add del">
        <pc:chgData name="Alexandros Triantafyllidis" userId="71ea80ff-a6c0-4091-bbf6-de82aa0bfbbe" providerId="ADAL" clId="{1F456984-4368-4085-B4CB-4459D1940CF5}" dt="2024-10-14T22:09:06.114" v="266"/>
        <pc:sldMkLst>
          <pc:docMk/>
          <pc:sldMk cId="0" sldId="292"/>
        </pc:sldMkLst>
      </pc:sldChg>
      <pc:sldChg chg="del">
        <pc:chgData name="Alexandros Triantafyllidis" userId="71ea80ff-a6c0-4091-bbf6-de82aa0bfbbe" providerId="ADAL" clId="{1F456984-4368-4085-B4CB-4459D1940CF5}" dt="2024-10-14T21:51:57.614" v="59" actId="47"/>
        <pc:sldMkLst>
          <pc:docMk/>
          <pc:sldMk cId="1334889850" sldId="295"/>
        </pc:sldMkLst>
      </pc:sldChg>
      <pc:sldChg chg="modSp add mod modTransition">
        <pc:chgData name="Alexandros Triantafyllidis" userId="71ea80ff-a6c0-4091-bbf6-de82aa0bfbbe" providerId="ADAL" clId="{1F456984-4368-4085-B4CB-4459D1940CF5}" dt="2024-10-15T06:59:54.993" v="1356" actId="1036"/>
        <pc:sldMkLst>
          <pc:docMk/>
          <pc:sldMk cId="787871851" sldId="320"/>
        </pc:sldMkLst>
        <pc:spChg chg="mod">
          <ac:chgData name="Alexandros Triantafyllidis" userId="71ea80ff-a6c0-4091-bbf6-de82aa0bfbbe" providerId="ADAL" clId="{1F456984-4368-4085-B4CB-4459D1940CF5}" dt="2024-10-15T06:59:49.987" v="1341" actId="1038"/>
          <ac:spMkLst>
            <pc:docMk/>
            <pc:sldMk cId="787871851" sldId="320"/>
            <ac:spMk id="2" creationId="{00000000-0000-0000-0000-000000000000}"/>
          </ac:spMkLst>
        </pc:spChg>
        <pc:spChg chg="mod">
          <ac:chgData name="Alexandros Triantafyllidis" userId="71ea80ff-a6c0-4091-bbf6-de82aa0bfbbe" providerId="ADAL" clId="{1F456984-4368-4085-B4CB-4459D1940CF5}" dt="2024-10-15T06:59:28.106" v="1222" actId="14100"/>
          <ac:spMkLst>
            <pc:docMk/>
            <pc:sldMk cId="787871851" sldId="320"/>
            <ac:spMk id="8" creationId="{00000000-0000-0000-0000-000000000000}"/>
          </ac:spMkLst>
        </pc:spChg>
        <pc:spChg chg="mod">
          <ac:chgData name="Alexandros Triantafyllidis" userId="71ea80ff-a6c0-4091-bbf6-de82aa0bfbbe" providerId="ADAL" clId="{1F456984-4368-4085-B4CB-4459D1940CF5}" dt="2024-10-15T06:59:54.993" v="1356" actId="1036"/>
          <ac:spMkLst>
            <pc:docMk/>
            <pc:sldMk cId="787871851" sldId="320"/>
            <ac:spMk id="10" creationId="{00000000-0000-0000-0000-000000000000}"/>
          </ac:spMkLst>
        </pc:spChg>
        <pc:spChg chg="mod">
          <ac:chgData name="Alexandros Triantafyllidis" userId="71ea80ff-a6c0-4091-bbf6-de82aa0bfbbe" providerId="ADAL" clId="{1F456984-4368-4085-B4CB-4459D1940CF5}" dt="2024-10-15T06:59:54.993" v="1356" actId="1036"/>
          <ac:spMkLst>
            <pc:docMk/>
            <pc:sldMk cId="787871851" sldId="320"/>
            <ac:spMk id="9220" creationId="{00000000-0000-0000-0000-000000000000}"/>
          </ac:spMkLst>
        </pc:spChg>
        <pc:picChg chg="mod">
          <ac:chgData name="Alexandros Triantafyllidis" userId="71ea80ff-a6c0-4091-bbf6-de82aa0bfbbe" providerId="ADAL" clId="{1F456984-4368-4085-B4CB-4459D1940CF5}" dt="2024-10-15T06:59:44.280" v="1312" actId="1038"/>
          <ac:picMkLst>
            <pc:docMk/>
            <pc:sldMk cId="787871851" sldId="320"/>
            <ac:picMk id="7" creationId="{00000000-0000-0000-0000-000000000000}"/>
          </ac:picMkLst>
        </pc:picChg>
        <pc:picChg chg="mod">
          <ac:chgData name="Alexandros Triantafyllidis" userId="71ea80ff-a6c0-4091-bbf6-de82aa0bfbbe" providerId="ADAL" clId="{1F456984-4368-4085-B4CB-4459D1940CF5}" dt="2024-10-15T06:59:38.129" v="1278" actId="1036"/>
          <ac:picMkLst>
            <pc:docMk/>
            <pc:sldMk cId="787871851" sldId="320"/>
            <ac:picMk id="13" creationId="{00000000-0000-0000-0000-000000000000}"/>
          </ac:picMkLst>
        </pc:picChg>
      </pc:sldChg>
      <pc:sldChg chg="modSp add mod modTransition">
        <pc:chgData name="Alexandros Triantafyllidis" userId="71ea80ff-a6c0-4091-bbf6-de82aa0bfbbe" providerId="ADAL" clId="{1F456984-4368-4085-B4CB-4459D1940CF5}" dt="2024-10-15T06:59:06.129" v="1218" actId="20577"/>
        <pc:sldMkLst>
          <pc:docMk/>
          <pc:sldMk cId="1162170937" sldId="322"/>
        </pc:sldMkLst>
        <pc:spChg chg="mod">
          <ac:chgData name="Alexandros Triantafyllidis" userId="71ea80ff-a6c0-4091-bbf6-de82aa0bfbbe" providerId="ADAL" clId="{1F456984-4368-4085-B4CB-4459D1940CF5}" dt="2024-10-15T06:58:49.126" v="1214" actId="1037"/>
          <ac:spMkLst>
            <pc:docMk/>
            <pc:sldMk cId="1162170937" sldId="322"/>
            <ac:spMk id="2" creationId="{00000000-0000-0000-0000-000000000000}"/>
          </ac:spMkLst>
        </pc:spChg>
        <pc:spChg chg="mod">
          <ac:chgData name="Alexandros Triantafyllidis" userId="71ea80ff-a6c0-4091-bbf6-de82aa0bfbbe" providerId="ADAL" clId="{1F456984-4368-4085-B4CB-4459D1940CF5}" dt="2024-10-15T06:58:49.126" v="1214" actId="1037"/>
          <ac:spMkLst>
            <pc:docMk/>
            <pc:sldMk cId="1162170937" sldId="322"/>
            <ac:spMk id="8" creationId="{00000000-0000-0000-0000-000000000000}"/>
          </ac:spMkLst>
        </pc:spChg>
        <pc:spChg chg="mod">
          <ac:chgData name="Alexandros Triantafyllidis" userId="71ea80ff-a6c0-4091-bbf6-de82aa0bfbbe" providerId="ADAL" clId="{1F456984-4368-4085-B4CB-4459D1940CF5}" dt="2024-10-15T06:58:55.208" v="1215" actId="14100"/>
          <ac:spMkLst>
            <pc:docMk/>
            <pc:sldMk cId="1162170937" sldId="322"/>
            <ac:spMk id="9" creationId="{00000000-0000-0000-0000-000000000000}"/>
          </ac:spMkLst>
        </pc:spChg>
        <pc:spChg chg="mod">
          <ac:chgData name="Alexandros Triantafyllidis" userId="71ea80ff-a6c0-4091-bbf6-de82aa0bfbbe" providerId="ADAL" clId="{1F456984-4368-4085-B4CB-4459D1940CF5}" dt="2024-10-15T06:58:49.126" v="1214" actId="1037"/>
          <ac:spMkLst>
            <pc:docMk/>
            <pc:sldMk cId="1162170937" sldId="322"/>
            <ac:spMk id="14" creationId="{00000000-0000-0000-0000-000000000000}"/>
          </ac:spMkLst>
        </pc:spChg>
        <pc:spChg chg="mod">
          <ac:chgData name="Alexandros Triantafyllidis" userId="71ea80ff-a6c0-4091-bbf6-de82aa0bfbbe" providerId="ADAL" clId="{1F456984-4368-4085-B4CB-4459D1940CF5}" dt="2024-10-15T06:59:06.129" v="1218" actId="20577"/>
          <ac:spMkLst>
            <pc:docMk/>
            <pc:sldMk cId="1162170937" sldId="322"/>
            <ac:spMk id="15" creationId="{00000000-0000-0000-0000-000000000000}"/>
          </ac:spMkLst>
        </pc:spChg>
        <pc:spChg chg="mod">
          <ac:chgData name="Alexandros Triantafyllidis" userId="71ea80ff-a6c0-4091-bbf6-de82aa0bfbbe" providerId="ADAL" clId="{1F456984-4368-4085-B4CB-4459D1940CF5}" dt="2024-10-15T06:58:41.584" v="1186" actId="1037"/>
          <ac:spMkLst>
            <pc:docMk/>
            <pc:sldMk cId="1162170937" sldId="322"/>
            <ac:spMk id="9220" creationId="{00000000-0000-0000-0000-000000000000}"/>
          </ac:spMkLst>
        </pc:spChg>
        <pc:picChg chg="mod">
          <ac:chgData name="Alexandros Triantafyllidis" userId="71ea80ff-a6c0-4091-bbf6-de82aa0bfbbe" providerId="ADAL" clId="{1F456984-4368-4085-B4CB-4459D1940CF5}" dt="2024-10-15T06:58:12.471" v="1109" actId="1038"/>
          <ac:picMkLst>
            <pc:docMk/>
            <pc:sldMk cId="1162170937" sldId="322"/>
            <ac:picMk id="7" creationId="{00000000-0000-0000-0000-000000000000}"/>
          </ac:picMkLst>
        </pc:picChg>
        <pc:picChg chg="mod">
          <ac:chgData name="Alexandros Triantafyllidis" userId="71ea80ff-a6c0-4091-bbf6-de82aa0bfbbe" providerId="ADAL" clId="{1F456984-4368-4085-B4CB-4459D1940CF5}" dt="2024-10-15T06:58:29.456" v="1173" actId="1036"/>
          <ac:picMkLst>
            <pc:docMk/>
            <pc:sldMk cId="1162170937" sldId="322"/>
            <ac:picMk id="13" creationId="{00000000-0000-0000-0000-000000000000}"/>
          </ac:picMkLst>
        </pc:picChg>
      </pc:sldChg>
      <pc:sldChg chg="add del modTransition">
        <pc:chgData name="Alexandros Triantafyllidis" userId="71ea80ff-a6c0-4091-bbf6-de82aa0bfbbe" providerId="ADAL" clId="{1F456984-4368-4085-B4CB-4459D1940CF5}" dt="2024-10-15T06:57:23.223" v="1072" actId="47"/>
        <pc:sldMkLst>
          <pc:docMk/>
          <pc:sldMk cId="220881507" sldId="323"/>
        </pc:sldMkLst>
      </pc:sldChg>
      <pc:sldChg chg="add">
        <pc:chgData name="Alexandros Triantafyllidis" userId="71ea80ff-a6c0-4091-bbf6-de82aa0bfbbe" providerId="ADAL" clId="{1F456984-4368-4085-B4CB-4459D1940CF5}" dt="2024-10-14T21:52:19.494" v="60"/>
        <pc:sldMkLst>
          <pc:docMk/>
          <pc:sldMk cId="2595762333" sldId="345"/>
        </pc:sldMkLst>
      </pc:sldChg>
      <pc:sldChg chg="add setBg">
        <pc:chgData name="Alexandros Triantafyllidis" userId="71ea80ff-a6c0-4091-bbf6-de82aa0bfbbe" providerId="ADAL" clId="{1F456984-4368-4085-B4CB-4459D1940CF5}" dt="2024-10-14T22:20:01.072" v="430"/>
        <pc:sldMkLst>
          <pc:docMk/>
          <pc:sldMk cId="117359570" sldId="346"/>
        </pc:sldMkLst>
      </pc:sldChg>
      <pc:sldChg chg="modSp add modAnim">
        <pc:chgData name="Alexandros Triantafyllidis" userId="71ea80ff-a6c0-4091-bbf6-de82aa0bfbbe" providerId="ADAL" clId="{1F456984-4368-4085-B4CB-4459D1940CF5}" dt="2024-10-15T06:53:29.655" v="957"/>
        <pc:sldMkLst>
          <pc:docMk/>
          <pc:sldMk cId="2248304115" sldId="347"/>
        </pc:sldMkLst>
        <pc:spChg chg="mod">
          <ac:chgData name="Alexandros Triantafyllidis" userId="71ea80ff-a6c0-4091-bbf6-de82aa0bfbbe" providerId="ADAL" clId="{1F456984-4368-4085-B4CB-4459D1940CF5}" dt="2024-10-14T22:34:21.495" v="740" actId="13926"/>
          <ac:spMkLst>
            <pc:docMk/>
            <pc:sldMk cId="2248304115" sldId="347"/>
            <ac:spMk id="4" creationId="{00000000-0000-0000-0000-000000000000}"/>
          </ac:spMkLst>
        </pc:spChg>
      </pc:sldChg>
      <pc:sldChg chg="addSp modSp add mod">
        <pc:chgData name="Alexandros Triantafyllidis" userId="71ea80ff-a6c0-4091-bbf6-de82aa0bfbbe" providerId="ADAL" clId="{1F456984-4368-4085-B4CB-4459D1940CF5}" dt="2024-10-14T22:21:47.945" v="489"/>
        <pc:sldMkLst>
          <pc:docMk/>
          <pc:sldMk cId="2895464459" sldId="381"/>
        </pc:sldMkLst>
        <pc:spChg chg="add mod">
          <ac:chgData name="Alexandros Triantafyllidis" userId="71ea80ff-a6c0-4091-bbf6-de82aa0bfbbe" providerId="ADAL" clId="{1F456984-4368-4085-B4CB-4459D1940CF5}" dt="2024-10-14T22:21:47.945" v="489"/>
          <ac:spMkLst>
            <pc:docMk/>
            <pc:sldMk cId="2895464459" sldId="381"/>
            <ac:spMk id="8" creationId="{A5A888C7-788C-B992-C7A3-44B15272E21C}"/>
          </ac:spMkLst>
        </pc:spChg>
        <pc:picChg chg="add mod">
          <ac:chgData name="Alexandros Triantafyllidis" userId="71ea80ff-a6c0-4091-bbf6-de82aa0bfbbe" providerId="ADAL" clId="{1F456984-4368-4085-B4CB-4459D1940CF5}" dt="2024-10-14T22:21:25.346" v="488" actId="1035"/>
          <ac:picMkLst>
            <pc:docMk/>
            <pc:sldMk cId="2895464459" sldId="381"/>
            <ac:picMk id="7" creationId="{02753629-4713-250C-3C66-33194E2A27F0}"/>
          </ac:picMkLst>
        </pc:picChg>
      </pc:sldChg>
      <pc:sldChg chg="del">
        <pc:chgData name="Alexandros Triantafyllidis" userId="71ea80ff-a6c0-4091-bbf6-de82aa0bfbbe" providerId="ADAL" clId="{1F456984-4368-4085-B4CB-4459D1940CF5}" dt="2024-10-14T21:48:00.008" v="58" actId="47"/>
        <pc:sldMkLst>
          <pc:docMk/>
          <pc:sldMk cId="4096541254" sldId="422"/>
        </pc:sldMkLst>
      </pc:sldChg>
      <pc:sldChg chg="modSp mod">
        <pc:chgData name="Alexandros Triantafyllidis" userId="71ea80ff-a6c0-4091-bbf6-de82aa0bfbbe" providerId="ADAL" clId="{1F456984-4368-4085-B4CB-4459D1940CF5}" dt="2024-10-14T22:33:57.177" v="739" actId="20577"/>
        <pc:sldMkLst>
          <pc:docMk/>
          <pc:sldMk cId="2455677176" sldId="423"/>
        </pc:sldMkLst>
        <pc:spChg chg="mod">
          <ac:chgData name="Alexandros Triantafyllidis" userId="71ea80ff-a6c0-4091-bbf6-de82aa0bfbbe" providerId="ADAL" clId="{1F456984-4368-4085-B4CB-4459D1940CF5}" dt="2024-10-14T22:33:57.177" v="739" actId="20577"/>
          <ac:spMkLst>
            <pc:docMk/>
            <pc:sldMk cId="2455677176" sldId="423"/>
            <ac:spMk id="10" creationId="{977CA850-B79D-928A-A71E-8AA0EBD2B800}"/>
          </ac:spMkLst>
        </pc:spChg>
      </pc:sldChg>
      <pc:sldChg chg="modSp add mod modTransition">
        <pc:chgData name="Alexandros Triantafyllidis" userId="71ea80ff-a6c0-4091-bbf6-de82aa0bfbbe" providerId="ADAL" clId="{1F456984-4368-4085-B4CB-4459D1940CF5}" dt="2024-10-14T22:11:16.981" v="422" actId="27636"/>
        <pc:sldMkLst>
          <pc:docMk/>
          <pc:sldMk cId="96642439" sldId="427"/>
        </pc:sldMkLst>
        <pc:spChg chg="mod">
          <ac:chgData name="Alexandros Triantafyllidis" userId="71ea80ff-a6c0-4091-bbf6-de82aa0bfbbe" providerId="ADAL" clId="{1F456984-4368-4085-B4CB-4459D1940CF5}" dt="2024-10-14T22:11:16.981" v="422" actId="27636"/>
          <ac:spMkLst>
            <pc:docMk/>
            <pc:sldMk cId="96642439" sldId="427"/>
            <ac:spMk id="4" creationId="{4EBAEEEF-DB9B-408D-AD40-7F588CA84BCC}"/>
          </ac:spMkLst>
        </pc:spChg>
      </pc:sldChg>
      <pc:sldChg chg="modSp mod">
        <pc:chgData name="Alexandros Triantafyllidis" userId="71ea80ff-a6c0-4091-bbf6-de82aa0bfbbe" providerId="ADAL" clId="{1F456984-4368-4085-B4CB-4459D1940CF5}" dt="2024-10-14T18:03:05.375" v="53" actId="20577"/>
        <pc:sldMkLst>
          <pc:docMk/>
          <pc:sldMk cId="185641120" sldId="431"/>
        </pc:sldMkLst>
        <pc:spChg chg="mod">
          <ac:chgData name="Alexandros Triantafyllidis" userId="71ea80ff-a6c0-4091-bbf6-de82aa0bfbbe" providerId="ADAL" clId="{1F456984-4368-4085-B4CB-4459D1940CF5}" dt="2024-10-14T18:02:45.370" v="33" actId="1038"/>
          <ac:spMkLst>
            <pc:docMk/>
            <pc:sldMk cId="185641120" sldId="431"/>
            <ac:spMk id="2" creationId="{8F68A48E-298D-49F6-BAC7-6B7BEDAE1799}"/>
          </ac:spMkLst>
        </pc:spChg>
        <pc:spChg chg="mod">
          <ac:chgData name="Alexandros Triantafyllidis" userId="71ea80ff-a6c0-4091-bbf6-de82aa0bfbbe" providerId="ADAL" clId="{1F456984-4368-4085-B4CB-4459D1940CF5}" dt="2024-10-14T18:03:05.375" v="53" actId="20577"/>
          <ac:spMkLst>
            <pc:docMk/>
            <pc:sldMk cId="185641120" sldId="431"/>
            <ac:spMk id="9" creationId="{D43EA627-FA3F-474B-93F2-C759CD40C75F}"/>
          </ac:spMkLst>
        </pc:spChg>
      </pc:sldChg>
      <pc:sldChg chg="add">
        <pc:chgData name="Alexandros Triantafyllidis" userId="71ea80ff-a6c0-4091-bbf6-de82aa0bfbbe" providerId="ADAL" clId="{1F456984-4368-4085-B4CB-4459D1940CF5}" dt="2024-10-14T22:20:01.072" v="430"/>
        <pc:sldMkLst>
          <pc:docMk/>
          <pc:sldMk cId="3518131930" sldId="551"/>
        </pc:sldMkLst>
      </pc:sldChg>
      <pc:sldChg chg="del">
        <pc:chgData name="Alexandros Triantafyllidis" userId="71ea80ff-a6c0-4091-bbf6-de82aa0bfbbe" providerId="ADAL" clId="{1F456984-4368-4085-B4CB-4459D1940CF5}" dt="2024-10-14T22:04:01.440" v="258" actId="47"/>
        <pc:sldMkLst>
          <pc:docMk/>
          <pc:sldMk cId="548003070" sldId="602"/>
        </pc:sldMkLst>
      </pc:sldChg>
      <pc:sldChg chg="del">
        <pc:chgData name="Alexandros Triantafyllidis" userId="71ea80ff-a6c0-4091-bbf6-de82aa0bfbbe" providerId="ADAL" clId="{1F456984-4368-4085-B4CB-4459D1940CF5}" dt="2024-10-14T22:04:02.842" v="259" actId="47"/>
        <pc:sldMkLst>
          <pc:docMk/>
          <pc:sldMk cId="1951802539" sldId="603"/>
        </pc:sldMkLst>
      </pc:sldChg>
      <pc:sldChg chg="del">
        <pc:chgData name="Alexandros Triantafyllidis" userId="71ea80ff-a6c0-4091-bbf6-de82aa0bfbbe" providerId="ADAL" clId="{1F456984-4368-4085-B4CB-4459D1940CF5}" dt="2024-10-14T22:04:08.208" v="261" actId="47"/>
        <pc:sldMkLst>
          <pc:docMk/>
          <pc:sldMk cId="1325913672" sldId="613"/>
        </pc:sldMkLst>
      </pc:sldChg>
      <pc:sldChg chg="del">
        <pc:chgData name="Alexandros Triantafyllidis" userId="71ea80ff-a6c0-4091-bbf6-de82aa0bfbbe" providerId="ADAL" clId="{1F456984-4368-4085-B4CB-4459D1940CF5}" dt="2024-10-14T22:09:17.134" v="268" actId="47"/>
        <pc:sldMkLst>
          <pc:docMk/>
          <pc:sldMk cId="2406993050" sldId="614"/>
        </pc:sldMkLst>
      </pc:sldChg>
      <pc:sldChg chg="del">
        <pc:chgData name="Alexandros Triantafyllidis" userId="71ea80ff-a6c0-4091-bbf6-de82aa0bfbbe" providerId="ADAL" clId="{1F456984-4368-4085-B4CB-4459D1940CF5}" dt="2024-10-14T22:33:05.383" v="713" actId="47"/>
        <pc:sldMkLst>
          <pc:docMk/>
          <pc:sldMk cId="85712310" sldId="615"/>
        </pc:sldMkLst>
      </pc:sldChg>
      <pc:sldChg chg="del">
        <pc:chgData name="Alexandros Triantafyllidis" userId="71ea80ff-a6c0-4091-bbf6-de82aa0bfbbe" providerId="ADAL" clId="{1F456984-4368-4085-B4CB-4459D1940CF5}" dt="2024-10-14T22:03:59.071" v="257" actId="47"/>
        <pc:sldMkLst>
          <pc:docMk/>
          <pc:sldMk cId="1381503769" sldId="616"/>
        </pc:sldMkLst>
      </pc:sldChg>
      <pc:sldChg chg="del">
        <pc:chgData name="Alexandros Triantafyllidis" userId="71ea80ff-a6c0-4091-bbf6-de82aa0bfbbe" providerId="ADAL" clId="{1F456984-4368-4085-B4CB-4459D1940CF5}" dt="2024-10-14T21:47:57.526" v="57" actId="47"/>
        <pc:sldMkLst>
          <pc:docMk/>
          <pc:sldMk cId="56260057" sldId="618"/>
        </pc:sldMkLst>
      </pc:sldChg>
      <pc:sldChg chg="add">
        <pc:chgData name="Alexandros Triantafyllidis" userId="71ea80ff-a6c0-4091-bbf6-de82aa0bfbbe" providerId="ADAL" clId="{1F456984-4368-4085-B4CB-4459D1940CF5}" dt="2024-10-14T21:47:54.280" v="56"/>
        <pc:sldMkLst>
          <pc:docMk/>
          <pc:sldMk cId="0" sldId="619"/>
        </pc:sldMkLst>
      </pc:sldChg>
      <pc:sldChg chg="add">
        <pc:chgData name="Alexandros Triantafyllidis" userId="71ea80ff-a6c0-4091-bbf6-de82aa0bfbbe" providerId="ADAL" clId="{1F456984-4368-4085-B4CB-4459D1940CF5}" dt="2024-10-14T22:04:38.718" v="262"/>
        <pc:sldMkLst>
          <pc:docMk/>
          <pc:sldMk cId="2238210234" sldId="625"/>
        </pc:sldMkLst>
      </pc:sldChg>
      <pc:sldChg chg="addSp modSp add mod">
        <pc:chgData name="Alexandros Triantafyllidis" userId="71ea80ff-a6c0-4091-bbf6-de82aa0bfbbe" providerId="ADAL" clId="{1F456984-4368-4085-B4CB-4459D1940CF5}" dt="2024-10-15T06:54:57.889" v="1071" actId="20577"/>
        <pc:sldMkLst>
          <pc:docMk/>
          <pc:sldMk cId="4130848335" sldId="626"/>
        </pc:sldMkLst>
        <pc:spChg chg="mod">
          <ac:chgData name="Alexandros Triantafyllidis" userId="71ea80ff-a6c0-4091-bbf6-de82aa0bfbbe" providerId="ADAL" clId="{1F456984-4368-4085-B4CB-4459D1940CF5}" dt="2024-10-15T06:54:57.889" v="1071" actId="20577"/>
          <ac:spMkLst>
            <pc:docMk/>
            <pc:sldMk cId="4130848335" sldId="626"/>
            <ac:spMk id="3" creationId="{DFABC43C-B389-3C40-A67D-E039127EC6DB}"/>
          </ac:spMkLst>
        </pc:spChg>
        <pc:picChg chg="mod">
          <ac:chgData name="Alexandros Triantafyllidis" userId="71ea80ff-a6c0-4091-bbf6-de82aa0bfbbe" providerId="ADAL" clId="{1F456984-4368-4085-B4CB-4459D1940CF5}" dt="2024-10-14T22:34:48.227" v="766" actId="1035"/>
          <ac:picMkLst>
            <pc:docMk/>
            <pc:sldMk cId="4130848335" sldId="626"/>
            <ac:picMk id="2" creationId="{D628F85E-1B27-07BD-839E-96841B2CEE07}"/>
          </ac:picMkLst>
        </pc:picChg>
        <pc:picChg chg="add mod">
          <ac:chgData name="Alexandros Triantafyllidis" userId="71ea80ff-a6c0-4091-bbf6-de82aa0bfbbe" providerId="ADAL" clId="{1F456984-4368-4085-B4CB-4459D1940CF5}" dt="2024-10-14T22:35:04.980" v="800" actId="1037"/>
          <ac:picMkLst>
            <pc:docMk/>
            <pc:sldMk cId="4130848335" sldId="626"/>
            <ac:picMk id="4" creationId="{DE61D2C0-6C76-4938-9B04-CD8A4353A584}"/>
          </ac:picMkLst>
        </pc:picChg>
        <pc:picChg chg="mod">
          <ac:chgData name="Alexandros Triantafyllidis" userId="71ea80ff-a6c0-4091-bbf6-de82aa0bfbbe" providerId="ADAL" clId="{1F456984-4368-4085-B4CB-4459D1940CF5}" dt="2024-10-14T22:34:51.507" v="796" actId="1035"/>
          <ac:picMkLst>
            <pc:docMk/>
            <pc:sldMk cId="4130848335" sldId="626"/>
            <ac:picMk id="6" creationId="{AF30B5E5-D44B-4628-9D38-A527B547956F}"/>
          </ac:picMkLst>
        </pc:picChg>
      </pc:sldChg>
      <pc:sldChg chg="modSp add mod">
        <pc:chgData name="Alexandros Triantafyllidis" userId="71ea80ff-a6c0-4091-bbf6-de82aa0bfbbe" providerId="ADAL" clId="{1F456984-4368-4085-B4CB-4459D1940CF5}" dt="2024-10-14T22:03:52.013" v="256" actId="20577"/>
        <pc:sldMkLst>
          <pc:docMk/>
          <pc:sldMk cId="2262549556" sldId="627"/>
        </pc:sldMkLst>
        <pc:spChg chg="mod">
          <ac:chgData name="Alexandros Triantafyllidis" userId="71ea80ff-a6c0-4091-bbf6-de82aa0bfbbe" providerId="ADAL" clId="{1F456984-4368-4085-B4CB-4459D1940CF5}" dt="2024-10-14T22:03:52.013" v="256" actId="20577"/>
          <ac:spMkLst>
            <pc:docMk/>
            <pc:sldMk cId="2262549556" sldId="627"/>
            <ac:spMk id="16" creationId="{5570C725-D07A-4DCF-A1AA-34DCCE214CA9}"/>
          </ac:spMkLst>
        </pc:spChg>
      </pc:sldChg>
      <pc:sldChg chg="add">
        <pc:chgData name="Alexandros Triantafyllidis" userId="71ea80ff-a6c0-4091-bbf6-de82aa0bfbbe" providerId="ADAL" clId="{1F456984-4368-4085-B4CB-4459D1940CF5}" dt="2024-10-14T22:04:38.718" v="262"/>
        <pc:sldMkLst>
          <pc:docMk/>
          <pc:sldMk cId="0" sldId="628"/>
        </pc:sldMkLst>
      </pc:sldChg>
      <pc:sldChg chg="add del">
        <pc:chgData name="Alexandros Triantafyllidis" userId="71ea80ff-a6c0-4091-bbf6-de82aa0bfbbe" providerId="ADAL" clId="{1F456984-4368-4085-B4CB-4459D1940CF5}" dt="2024-10-14T22:09:06.114" v="266"/>
        <pc:sldMkLst>
          <pc:docMk/>
          <pc:sldMk cId="960868525" sldId="629"/>
        </pc:sldMkLst>
      </pc:sldChg>
      <pc:sldChg chg="modSp add mod ord modTransition">
        <pc:chgData name="Alexandros Triantafyllidis" userId="71ea80ff-a6c0-4091-bbf6-de82aa0bfbbe" providerId="ADAL" clId="{1F456984-4368-4085-B4CB-4459D1940CF5}" dt="2024-10-14T22:38:20.511" v="948"/>
        <pc:sldMkLst>
          <pc:docMk/>
          <pc:sldMk cId="997019198" sldId="1123"/>
        </pc:sldMkLst>
        <pc:spChg chg="mod">
          <ac:chgData name="Alexandros Triantafyllidis" userId="71ea80ff-a6c0-4091-bbf6-de82aa0bfbbe" providerId="ADAL" clId="{1F456984-4368-4085-B4CB-4459D1940CF5}" dt="2024-10-14T22:25:02.040" v="512" actId="1035"/>
          <ac:spMkLst>
            <pc:docMk/>
            <pc:sldMk cId="997019198" sldId="1123"/>
            <ac:spMk id="2" creationId="{F37CF67D-A8F1-292C-FE1D-A85ED1BEE702}"/>
          </ac:spMkLst>
        </pc:spChg>
        <pc:spChg chg="mod">
          <ac:chgData name="Alexandros Triantafyllidis" userId="71ea80ff-a6c0-4091-bbf6-de82aa0bfbbe" providerId="ADAL" clId="{1F456984-4368-4085-B4CB-4459D1940CF5}" dt="2024-10-14T22:27:12.500" v="654" actId="20577"/>
          <ac:spMkLst>
            <pc:docMk/>
            <pc:sldMk cId="997019198" sldId="1123"/>
            <ac:spMk id="3" creationId="{100E4C7C-8332-FC62-A1D8-B65060C2BF4F}"/>
          </ac:spMkLst>
        </pc:spChg>
      </pc:sldChg>
      <pc:sldChg chg="add ord">
        <pc:chgData name="Alexandros Triantafyllidis" userId="71ea80ff-a6c0-4091-bbf6-de82aa0bfbbe" providerId="ADAL" clId="{1F456984-4368-4085-B4CB-4459D1940CF5}" dt="2024-10-15T06:52:41.276" v="950"/>
        <pc:sldMkLst>
          <pc:docMk/>
          <pc:sldMk cId="0" sldId="1124"/>
        </pc:sldMkLst>
      </pc:sldChg>
      <pc:sldChg chg="add del modTransition">
        <pc:chgData name="Alexandros Triantafyllidis" userId="71ea80ff-a6c0-4091-bbf6-de82aa0bfbbe" providerId="ADAL" clId="{1F456984-4368-4085-B4CB-4459D1940CF5}" dt="2024-10-14T22:10:18.477" v="270"/>
        <pc:sldMkLst>
          <pc:docMk/>
          <pc:sldMk cId="999201281" sldId="1124"/>
        </pc:sldMkLst>
      </pc:sldChg>
      <pc:sldChg chg="add del">
        <pc:chgData name="Alexandros Triantafyllidis" userId="71ea80ff-a6c0-4091-bbf6-de82aa0bfbbe" providerId="ADAL" clId="{1F456984-4368-4085-B4CB-4459D1940CF5}" dt="2024-10-14T22:19:49.331" v="429"/>
        <pc:sldMkLst>
          <pc:docMk/>
          <pc:sldMk cId="1183956872" sldId="1124"/>
        </pc:sldMkLst>
      </pc:sldChg>
      <pc:sldChg chg="addSp delSp modSp add mod">
        <pc:chgData name="Alexandros Triantafyllidis" userId="71ea80ff-a6c0-4091-bbf6-de82aa0bfbbe" providerId="ADAL" clId="{1F456984-4368-4085-B4CB-4459D1940CF5}" dt="2024-10-14T22:32:42.067" v="711" actId="22"/>
        <pc:sldMkLst>
          <pc:docMk/>
          <pc:sldMk cId="4008458922" sldId="1125"/>
        </pc:sldMkLst>
        <pc:spChg chg="del">
          <ac:chgData name="Alexandros Triantafyllidis" userId="71ea80ff-a6c0-4091-bbf6-de82aa0bfbbe" providerId="ADAL" clId="{1F456984-4368-4085-B4CB-4459D1940CF5}" dt="2024-10-14T22:29:39.511" v="709" actId="478"/>
          <ac:spMkLst>
            <pc:docMk/>
            <pc:sldMk cId="4008458922" sldId="1125"/>
            <ac:spMk id="8" creationId="{466D8ABE-53F6-6185-375E-4B1E24EB7040}"/>
          </ac:spMkLst>
        </pc:spChg>
        <pc:spChg chg="add del">
          <ac:chgData name="Alexandros Triantafyllidis" userId="71ea80ff-a6c0-4091-bbf6-de82aa0bfbbe" providerId="ADAL" clId="{1F456984-4368-4085-B4CB-4459D1940CF5}" dt="2024-10-14T22:32:42.067" v="711" actId="22"/>
          <ac:spMkLst>
            <pc:docMk/>
            <pc:sldMk cId="4008458922" sldId="1125"/>
            <ac:spMk id="11" creationId="{C2C2B3FE-C7ED-1215-C965-F4BE3A253373}"/>
          </ac:spMkLst>
        </pc:spChg>
        <pc:spChg chg="mod">
          <ac:chgData name="Alexandros Triantafyllidis" userId="71ea80ff-a6c0-4091-bbf6-de82aa0bfbbe" providerId="ADAL" clId="{1F456984-4368-4085-B4CB-4459D1940CF5}" dt="2024-10-14T22:29:25.953" v="700" actId="20577"/>
          <ac:spMkLst>
            <pc:docMk/>
            <pc:sldMk cId="4008458922" sldId="1125"/>
            <ac:spMk id="16" creationId="{5570C725-D07A-4DCF-A1AA-34DCCE214CA9}"/>
          </ac:spMkLst>
        </pc:spChg>
        <pc:spChg chg="mod">
          <ac:chgData name="Alexandros Triantafyllidis" userId="71ea80ff-a6c0-4091-bbf6-de82aa0bfbbe" providerId="ADAL" clId="{1F456984-4368-4085-B4CB-4459D1940CF5}" dt="2024-10-14T22:29:31.643" v="708" actId="20577"/>
          <ac:spMkLst>
            <pc:docMk/>
            <pc:sldMk cId="4008458922" sldId="1125"/>
            <ac:spMk id="24" creationId="{BC5EC9EC-BB94-437F-A961-E80E8C34602A}"/>
          </ac:spMkLst>
        </pc:spChg>
      </pc:sldChg>
      <pc:sldChg chg="add">
        <pc:chgData name="Alexandros Triantafyllidis" userId="71ea80ff-a6c0-4091-bbf6-de82aa0bfbbe" providerId="ADAL" clId="{1F456984-4368-4085-B4CB-4459D1940CF5}" dt="2024-10-15T06:53:52.448" v="958"/>
        <pc:sldMkLst>
          <pc:docMk/>
          <pc:sldMk cId="2019383233" sldId="112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860" cy="470258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14100" y="0"/>
            <a:ext cx="3070860" cy="470258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r">
              <a:defRPr sz="1200"/>
            </a:lvl1pPr>
          </a:lstStyle>
          <a:p>
            <a:fld id="{FA6BFC49-C96D-465C-9E5C-96421B606A59}" type="datetimeFigureOut">
              <a:rPr lang="en-IE" smtClean="0"/>
              <a:t>15/10/2024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0250" y="1171575"/>
            <a:ext cx="5626100" cy="31638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046" tIns="47023" rIns="94046" bIns="47023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660" y="4510564"/>
            <a:ext cx="5669280" cy="3690461"/>
          </a:xfrm>
          <a:prstGeom prst="rect">
            <a:avLst/>
          </a:prstGeom>
        </p:spPr>
        <p:txBody>
          <a:bodyPr vert="horz" lIns="94046" tIns="47023" rIns="94046" bIns="4702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02344"/>
            <a:ext cx="3070860" cy="470257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14100" y="8902344"/>
            <a:ext cx="3070860" cy="470257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r">
              <a:defRPr sz="1200"/>
            </a:lvl1pPr>
          </a:lstStyle>
          <a:p>
            <a:fld id="{539064BD-B3A1-48D4-ACEF-A4C3A5197D6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44828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1838" y="1171575"/>
            <a:ext cx="5622925" cy="31638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9064BD-B3A1-48D4-ACEF-A4C3A5197D63}" type="slidenum">
              <a:rPr lang="en-IE" smtClean="0"/>
              <a:t>1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0102868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56C47-95EB-4997-99BC-FF1789837D4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4977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56C47-95EB-4997-99BC-FF1789837D47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2787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dirty="0"/>
          </a:p>
        </p:txBody>
      </p:sp>
      <p:sp>
        <p:nvSpPr>
          <p:cNvPr id="1024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0DCE659-AA67-48E6-99AE-E49460291829}" type="slidenum">
              <a:rPr lang="el-GR" altLang="el-GR"/>
              <a:pPr algn="r" eaLnBrk="1" hangingPunct="1">
                <a:spcBef>
                  <a:spcPct val="0"/>
                </a:spcBef>
              </a:pPr>
              <a:t>22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5651381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dirty="0"/>
          </a:p>
        </p:txBody>
      </p:sp>
      <p:sp>
        <p:nvSpPr>
          <p:cNvPr id="1024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0DCE659-AA67-48E6-99AE-E49460291829}" type="slidenum">
              <a:rPr lang="el-GR" altLang="el-GR"/>
              <a:pPr algn="r" eaLnBrk="1" hangingPunct="1">
                <a:spcBef>
                  <a:spcPct val="0"/>
                </a:spcBef>
              </a:pPr>
              <a:t>23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6755333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56C47-95EB-4997-99BC-FF1789837D4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4379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56C47-95EB-4997-99BC-FF1789837D4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0875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63207-9AB5-BA43-B543-28A2276420E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2645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56C47-95EB-4997-99BC-FF1789837D4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89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1838" y="1171575"/>
            <a:ext cx="5622925" cy="31638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IE" dirty="0"/>
              <a:t>High level engagement at EU &amp; National Level; European Commission Vice President Margaritis </a:t>
            </a:r>
            <a:r>
              <a:rPr lang="en-IE" dirty="0" err="1"/>
              <a:t>Schinas</a:t>
            </a:r>
            <a:r>
              <a:rPr lang="en-IE" dirty="0"/>
              <a:t> (speaking at Outreach workshop in Greece) with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Gregory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Dimitriadis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Secretary General for International Economic Affairs</a:t>
            </a:r>
            <a:r>
              <a:rPr lang="en-IE" dirty="0"/>
              <a:t>,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Anne-Sophie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Barthez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Director General for Higher Education and Employability at the French Ministry of Higher Education speaking at the Stakeholder Forum, June. Initial engagement with DG GROW, DG HOME, Enterprise Europe, CEDEFOP</a:t>
            </a:r>
          </a:p>
          <a:p>
            <a:pPr marL="171450" indent="-171450">
              <a:buFontTx/>
              <a:buChar char="-"/>
            </a:pPr>
            <a:r>
              <a:rPr lang="en-IE" dirty="0"/>
              <a:t>A total of 1,452 people attended Inspireurope events in the reporting period; Sept 19 – Nov 20; WP2 (webinar report launch = 214), WP3 (Stakeholder Forum Plenary 297), WP4 (362; 3 webinars = 192 + 1 Training = 162 +coaching =12), WP5 (366; 2 Webinars = 124 + 2 workshops = 242), WP6 (221; Poland = 50, Greece =171)</a:t>
            </a:r>
          </a:p>
          <a:p>
            <a:pPr marL="171450" indent="-171450">
              <a:buFontTx/>
              <a:buChar char="-"/>
            </a:pPr>
            <a:r>
              <a:rPr lang="en-IE" dirty="0"/>
              <a:t>390 views of recorded Inspireurope webinars – 680 views in total (</a:t>
            </a:r>
            <a:r>
              <a:rPr lang="en-IE" dirty="0" err="1"/>
              <a:t>incl</a:t>
            </a:r>
            <a:r>
              <a:rPr lang="en-IE" dirty="0"/>
              <a:t> other events)</a:t>
            </a:r>
          </a:p>
          <a:p>
            <a:r>
              <a:rPr lang="en-IE" dirty="0"/>
              <a:t>- A total of 815 people currently subscribed to Mailing List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9064BD-B3A1-48D4-ACEF-A4C3A5197D63}" type="slidenum">
              <a:rPr lang="en-IE" smtClean="0"/>
              <a:t>10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7193187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63207-9AB5-BA43-B543-28A2276420E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486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HS</a:t>
            </a:r>
          </a:p>
          <a:p>
            <a:r>
              <a:rPr lang="en-GB" dirty="0"/>
              <a:t>Overview, plus 1 sentence each to describe</a:t>
            </a:r>
          </a:p>
          <a:p>
            <a:r>
              <a:rPr lang="en-GB" dirty="0"/>
              <a:t>Highlight in detail R 1, 2, 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63207-9AB5-BA43-B543-28A2276420E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0136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1838" y="1171575"/>
            <a:ext cx="5622925" cy="31638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9064BD-B3A1-48D4-ACEF-A4C3A5197D63}" type="slidenum">
              <a:rPr lang="en-IE" smtClean="0"/>
              <a:t>13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021307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63F6B-E5B7-450C-BDEC-C3DEEDB50A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B70C58-571B-4CC3-9274-8F06772DE8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E48BB9-3CC5-4945-A154-3E82355F8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273CB-08BE-416E-9624-09ED4F3E0CAD}" type="datetimeFigureOut">
              <a:rPr lang="en-IE" smtClean="0"/>
              <a:t>15/10/2024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CD7979-68C8-47E0-A341-28D59F6DC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E826B8-2FAC-4DD8-8963-1F13181FC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87F4F-1E5A-4942-99B3-E4143911ADB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86538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33F12-5033-42FB-ADC4-A457CFD4A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9C9245-652A-4DA6-B463-D67B7DDBC3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87D32A-A1A6-434D-B582-9A1A4C0A6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273CB-08BE-416E-9624-09ED4F3E0CAD}" type="datetimeFigureOut">
              <a:rPr lang="en-IE" smtClean="0"/>
              <a:t>15/10/2024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BA21E-2BC2-4152-8510-3A92935D5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C220C-45FD-411D-A69F-986358600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87F4F-1E5A-4942-99B3-E4143911ADB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48157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B9B682-CA0F-4658-AA18-69CF556258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E82E33-4590-45AB-96FD-B92CB23E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630D67-784E-473B-8186-262CAF3E0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273CB-08BE-416E-9624-09ED4F3E0CAD}" type="datetimeFigureOut">
              <a:rPr lang="en-IE" smtClean="0"/>
              <a:t>15/10/2024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BF7965-EA64-4491-95F9-6448FA6B4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22FB25-3A17-4FA8-871D-FD7D3AD61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87F4F-1E5A-4942-99B3-E4143911ADB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77312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wo Conten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4001725" y="1668452"/>
            <a:ext cx="10515602" cy="132556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001725" y="3200041"/>
            <a:ext cx="5181604" cy="3067827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41" name="EN-Funded by the EU-NEG.pdf" descr="EN-Funded by the EU-NEG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5498" y="418095"/>
            <a:ext cx="2946776" cy="618246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7788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22"/>
          <p:cNvSpPr>
            <a:spLocks noGrp="1"/>
          </p:cNvSpPr>
          <p:nvPr>
            <p:ph type="title"/>
          </p:nvPr>
        </p:nvSpPr>
        <p:spPr>
          <a:xfrm>
            <a:off x="770720" y="533400"/>
            <a:ext cx="7281080" cy="365170"/>
          </a:xfrm>
        </p:spPr>
        <p:txBody>
          <a:bodyPr vert="horz" anchor="b" anchorCtr="0">
            <a:noAutofit/>
          </a:bodyPr>
          <a:lstStyle>
            <a:lvl1pPr algn="l">
              <a:defRPr sz="1800" b="0" i="0" baseline="0">
                <a:solidFill>
                  <a:schemeClr val="accent3"/>
                </a:solidFill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Content Placeholder 29"/>
          <p:cNvSpPr>
            <a:spLocks noGrp="1"/>
          </p:cNvSpPr>
          <p:nvPr>
            <p:ph sz="quarter" idx="18" hasCustomPrompt="1"/>
          </p:nvPr>
        </p:nvSpPr>
        <p:spPr>
          <a:xfrm>
            <a:off x="766425" y="1855789"/>
            <a:ext cx="2980075" cy="3031898"/>
          </a:xfrm>
        </p:spPr>
        <p:txBody>
          <a:bodyPr>
            <a:normAutofit/>
          </a:bodyPr>
          <a:lstStyle>
            <a:lvl1pPr marL="0" indent="0">
              <a:buNone/>
              <a:defRPr sz="3000" baseline="0">
                <a:solidFill>
                  <a:schemeClr val="accent1"/>
                </a:solidFill>
                <a:latin typeface="Arial" charset="0"/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22" name="Content Placeholder 29"/>
          <p:cNvSpPr>
            <a:spLocks noGrp="1"/>
          </p:cNvSpPr>
          <p:nvPr>
            <p:ph sz="quarter" idx="19" hasCustomPrompt="1"/>
          </p:nvPr>
        </p:nvSpPr>
        <p:spPr>
          <a:xfrm>
            <a:off x="4072720" y="1855789"/>
            <a:ext cx="7281080" cy="4244975"/>
          </a:xfrm>
        </p:spPr>
        <p:txBody>
          <a:bodyPr>
            <a:normAutofit/>
          </a:bodyPr>
          <a:lstStyle>
            <a:lvl1pPr marL="0" indent="0">
              <a:buNone/>
              <a:defRPr sz="2000" b="1" baseline="0">
                <a:solidFill>
                  <a:schemeClr val="accent1"/>
                </a:solidFill>
                <a:latin typeface="Arial" charset="0"/>
              </a:defRPr>
            </a:lvl1pPr>
            <a:lvl2pPr marL="349200" indent="-349200">
              <a:buFont typeface="Arial" panose="020B0604020202020204" pitchFamily="34" charset="0"/>
              <a:buChar char="•"/>
              <a:defRPr sz="2000" b="1" baseline="0">
                <a:solidFill>
                  <a:schemeClr val="accent1"/>
                </a:solidFill>
                <a:latin typeface="Arial" charset="0"/>
              </a:defRPr>
            </a:lvl2pPr>
            <a:lvl3pPr marL="0" indent="0">
              <a:buNone/>
              <a:defRPr sz="2000" baseline="0">
                <a:latin typeface="Arial" charset="0"/>
              </a:defRPr>
            </a:lvl3pPr>
            <a:lvl4pPr marL="349200" indent="-349200">
              <a:buFont typeface="Arial" panose="020B0604020202020204" pitchFamily="34" charset="0"/>
              <a:buChar char="•"/>
              <a:defRPr sz="2000" baseline="0">
                <a:latin typeface="Arial" charset="0"/>
              </a:defRPr>
            </a:lvl4pPr>
            <a:lvl5pPr marL="720000" indent="-342900">
              <a:buFont typeface="Wingdings" pitchFamily="2" charset="2"/>
              <a:buChar char="ü"/>
              <a:defRPr sz="2000" baseline="0">
                <a:latin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2"/>
          </p:nvPr>
        </p:nvSpPr>
        <p:spPr>
          <a:xfrm>
            <a:off x="11606519" y="6273416"/>
            <a:ext cx="280682" cy="276995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B15F1DB1-D9C2-1046-8BE7-EC5E2F9F1FD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779688" y="5268913"/>
            <a:ext cx="2867025" cy="831850"/>
          </a:xfrm>
          <a:ln>
            <a:solidFill>
              <a:schemeClr val="bg1">
                <a:alpha val="0"/>
              </a:schemeClr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chemeClr val="bg2">
                    <a:lumMod val="50000"/>
                  </a:schemeClr>
                </a:solidFill>
                <a:latin typeface="Arial" charset="0"/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type="body" idx="1"/>
          </p:nvPr>
        </p:nvSpPr>
        <p:spPr>
          <a:xfrm>
            <a:off x="779126" y="355600"/>
            <a:ext cx="5157787" cy="279400"/>
          </a:xfrm>
          <a:ln>
            <a:solidFill>
              <a:schemeClr val="bg1">
                <a:alpha val="0"/>
              </a:schemeClr>
            </a:solidFill>
          </a:ln>
        </p:spPr>
        <p:txBody>
          <a:bodyPr anchor="b">
            <a:normAutofit/>
          </a:bodyPr>
          <a:lstStyle>
            <a:lvl1pPr marL="0" indent="0">
              <a:buNone/>
              <a:defRPr sz="1200" b="1" cap="all" baseline="0">
                <a:solidFill>
                  <a:schemeClr val="accent1"/>
                </a:solidFill>
                <a:latin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20999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22"/>
          <p:cNvSpPr>
            <a:spLocks noGrp="1"/>
          </p:cNvSpPr>
          <p:nvPr>
            <p:ph type="title"/>
          </p:nvPr>
        </p:nvSpPr>
        <p:spPr>
          <a:xfrm>
            <a:off x="770720" y="533400"/>
            <a:ext cx="7281080" cy="365170"/>
          </a:xfrm>
        </p:spPr>
        <p:txBody>
          <a:bodyPr vert="horz" anchor="b" anchorCtr="0">
            <a:noAutofit/>
          </a:bodyPr>
          <a:lstStyle>
            <a:lvl1pPr algn="l">
              <a:defRPr sz="1800" b="0" i="0" baseline="0">
                <a:solidFill>
                  <a:schemeClr val="accent3"/>
                </a:solidFill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Content Placeholder 29"/>
          <p:cNvSpPr>
            <a:spLocks noGrp="1"/>
          </p:cNvSpPr>
          <p:nvPr>
            <p:ph sz="quarter" idx="18" hasCustomPrompt="1"/>
          </p:nvPr>
        </p:nvSpPr>
        <p:spPr>
          <a:xfrm>
            <a:off x="766425" y="1855789"/>
            <a:ext cx="2980075" cy="3031898"/>
          </a:xfrm>
        </p:spPr>
        <p:txBody>
          <a:bodyPr>
            <a:normAutofit/>
          </a:bodyPr>
          <a:lstStyle>
            <a:lvl1pPr marL="0" indent="0">
              <a:buNone/>
              <a:defRPr sz="3000" baseline="0">
                <a:solidFill>
                  <a:schemeClr val="accent1"/>
                </a:solidFill>
                <a:latin typeface="Arial" charset="0"/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22" name="Content Placeholder 29"/>
          <p:cNvSpPr>
            <a:spLocks noGrp="1"/>
          </p:cNvSpPr>
          <p:nvPr>
            <p:ph sz="quarter" idx="19" hasCustomPrompt="1"/>
          </p:nvPr>
        </p:nvSpPr>
        <p:spPr>
          <a:xfrm>
            <a:off x="4072720" y="1855789"/>
            <a:ext cx="7281080" cy="4244975"/>
          </a:xfrm>
        </p:spPr>
        <p:txBody>
          <a:bodyPr>
            <a:normAutofit/>
          </a:bodyPr>
          <a:lstStyle>
            <a:lvl1pPr marL="0" indent="0">
              <a:buNone/>
              <a:defRPr sz="2000" b="1" baseline="0">
                <a:solidFill>
                  <a:schemeClr val="accent1"/>
                </a:solidFill>
                <a:latin typeface="Arial" charset="0"/>
              </a:defRPr>
            </a:lvl1pPr>
            <a:lvl2pPr marL="349200" indent="-349200">
              <a:buFont typeface="Arial" panose="020B0604020202020204" pitchFamily="34" charset="0"/>
              <a:buChar char="•"/>
              <a:defRPr sz="2000" b="1" baseline="0">
                <a:solidFill>
                  <a:schemeClr val="accent1"/>
                </a:solidFill>
                <a:latin typeface="Arial" charset="0"/>
              </a:defRPr>
            </a:lvl2pPr>
            <a:lvl3pPr marL="0" indent="0">
              <a:buNone/>
              <a:defRPr sz="2000" baseline="0">
                <a:latin typeface="Arial" charset="0"/>
              </a:defRPr>
            </a:lvl3pPr>
            <a:lvl4pPr marL="349200" indent="-349200">
              <a:buFont typeface="Arial" panose="020B0604020202020204" pitchFamily="34" charset="0"/>
              <a:buChar char="•"/>
              <a:defRPr sz="2000" baseline="0">
                <a:latin typeface="Arial" charset="0"/>
              </a:defRPr>
            </a:lvl4pPr>
            <a:lvl5pPr marL="720000" indent="-342900">
              <a:buFont typeface="Wingdings" pitchFamily="2" charset="2"/>
              <a:buChar char="ü"/>
              <a:defRPr sz="2000" baseline="0">
                <a:latin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2"/>
          </p:nvPr>
        </p:nvSpPr>
        <p:spPr>
          <a:xfrm>
            <a:off x="11606519" y="6273416"/>
            <a:ext cx="280682" cy="276995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B15F1DB1-D9C2-1046-8BE7-EC5E2F9F1FD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779688" y="5268913"/>
            <a:ext cx="2867025" cy="831850"/>
          </a:xfrm>
          <a:ln>
            <a:solidFill>
              <a:schemeClr val="bg1">
                <a:alpha val="0"/>
              </a:schemeClr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chemeClr val="bg2">
                    <a:lumMod val="50000"/>
                  </a:schemeClr>
                </a:solidFill>
                <a:latin typeface="Arial" charset="0"/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type="body" idx="1"/>
          </p:nvPr>
        </p:nvSpPr>
        <p:spPr>
          <a:xfrm>
            <a:off x="779126" y="355600"/>
            <a:ext cx="5157787" cy="279400"/>
          </a:xfrm>
          <a:ln>
            <a:solidFill>
              <a:schemeClr val="bg1">
                <a:alpha val="0"/>
              </a:schemeClr>
            </a:solidFill>
          </a:ln>
        </p:spPr>
        <p:txBody>
          <a:bodyPr anchor="b">
            <a:normAutofit/>
          </a:bodyPr>
          <a:lstStyle>
            <a:lvl1pPr marL="0" indent="0">
              <a:buNone/>
              <a:defRPr sz="1200" b="1" cap="all" baseline="0">
                <a:solidFill>
                  <a:schemeClr val="accent1"/>
                </a:solidFill>
                <a:latin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84245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0446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07BD0-1D94-4C89-9DD1-BCB7C69F5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9DA2DD-184F-46D4-B101-11CBD3B592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564EBE-8D45-4130-B450-4E902DD56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273CB-08BE-416E-9624-09ED4F3E0CAD}" type="datetimeFigureOut">
              <a:rPr lang="en-IE" smtClean="0"/>
              <a:t>15/10/2024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50A8DC-EB4A-436A-AF28-E53CFA0E0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CF6AC4-10B6-4976-BBDA-EE062A232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87F4F-1E5A-4942-99B3-E4143911ADB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76824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B1204-7130-4B38-B152-D5C12AC81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8E8C4D-E052-4452-BCE3-605DC61320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4205E2-0502-4C2B-923D-D746604D0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273CB-08BE-416E-9624-09ED4F3E0CAD}" type="datetimeFigureOut">
              <a:rPr lang="en-IE" smtClean="0"/>
              <a:t>15/10/2024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970A6E-040F-4610-8686-4B04A6766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9CB574-2F30-4021-99DA-D38035704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87F4F-1E5A-4942-99B3-E4143911ADB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38570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E9D7C-F59C-43FB-BC8B-57380C0B1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4A899F-86BC-4BC0-B3A8-831AB2F40F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92B264-0EDE-4FD1-97AB-DA1371FDDB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7C9E1E-4B8C-4611-91CB-125CD79D3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273CB-08BE-416E-9624-09ED4F3E0CAD}" type="datetimeFigureOut">
              <a:rPr lang="en-IE" smtClean="0"/>
              <a:t>15/10/2024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D70BFE-2218-4C2C-A715-D6678B350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9A5B4C-1C41-45CA-858B-8BE1F2B0C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87F4F-1E5A-4942-99B3-E4143911ADB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84221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E3ED1-0724-40EF-8C8B-372215ECA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9B55CA-AB40-4C76-9A80-850A05563C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0C0FF6-BA5A-4E60-9E79-A153B31ADA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95A705-A11C-4912-8640-9C9FBA3134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A87C28-932B-4B27-8828-1BD104AA0B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E72ED5-5EB2-40D4-96EA-9BCABA73C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273CB-08BE-416E-9624-09ED4F3E0CAD}" type="datetimeFigureOut">
              <a:rPr lang="en-IE" smtClean="0"/>
              <a:t>15/10/2024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C51437-BA5B-4CB5-8ABE-B917D2657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AA0E6F-F5B8-40A5-B7D4-48BF567FA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87F4F-1E5A-4942-99B3-E4143911ADB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56331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825C6-6DC2-459A-B8A0-6CCBD7AFF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0A27F6-638B-44FF-987B-29924DCC9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273CB-08BE-416E-9624-09ED4F3E0CAD}" type="datetimeFigureOut">
              <a:rPr lang="en-IE" smtClean="0"/>
              <a:t>15/10/2024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739A7D-3997-4B19-9920-4D2569C0C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03C012-FFD8-4A65-AEC0-E9F914395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87F4F-1E5A-4942-99B3-E4143911ADB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19055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156ECD-4BA1-4F5A-86FF-DC6A32071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273CB-08BE-416E-9624-09ED4F3E0CAD}" type="datetimeFigureOut">
              <a:rPr lang="en-IE" smtClean="0"/>
              <a:t>15/10/2024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EC4725-73F4-4A08-B0A3-BB92A4A94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61F6E8-11FD-43BF-9D0C-C51081DF0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87F4F-1E5A-4942-99B3-E4143911ADB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00783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64120-3D9F-4A1A-BA7A-410CA63DB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B3BB2-B8A1-4256-9D73-5B1AA77409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DBDCBD-DAC4-45C5-B2EB-65FB507A0C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CA97C9-AE78-44FC-8733-624A27552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273CB-08BE-416E-9624-09ED4F3E0CAD}" type="datetimeFigureOut">
              <a:rPr lang="en-IE" smtClean="0"/>
              <a:t>15/10/2024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2F28A6-C854-479E-A893-43A09D072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852B8D-4120-484B-8272-0486DC346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87F4F-1E5A-4942-99B3-E4143911ADB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36449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8D563-D3E7-474C-86AD-FBFE04D97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A72FAF-6CDA-4A9E-AFA9-B8CE1E3985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EC9C8D-9C75-48ED-A12A-CAC01693E9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220B7E-3691-464C-9C62-ACA64A70D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273CB-08BE-416E-9624-09ED4F3E0CAD}" type="datetimeFigureOut">
              <a:rPr lang="en-IE" smtClean="0"/>
              <a:t>15/10/2024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6539CF-56D7-43C8-91D5-93423312F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F21CE1-0C5B-4154-A562-B19A9B38E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87F4F-1E5A-4942-99B3-E4143911ADB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98907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586B16-D49E-455D-9A9F-D8266E5FF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82F55B-BCEF-4974-BAB0-89E2A97274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F9FB49-3F6B-49A6-9276-8C4A01CDD8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273CB-08BE-416E-9624-09ED4F3E0CAD}" type="datetimeFigureOut">
              <a:rPr lang="en-IE" smtClean="0"/>
              <a:t>15/10/2024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9C9A89-1803-4D7F-BE59-0453773C6F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7BEF86-21A4-4413-8C41-8843E9E211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87F4F-1E5A-4942-99B3-E4143911ADB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38724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g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scholarsatrisk.ionio.gr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inspireurope.auth.gr/welcomeguide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hyperlink" Target="https://scholarsatrisk.ionio.gr/en/greece/" TargetMode="External"/><Relationship Id="rId7" Type="http://schemas.openxmlformats.org/officeDocument/2006/relationships/image" Target="../media/image51.png"/><Relationship Id="rId2" Type="http://schemas.openxmlformats.org/officeDocument/2006/relationships/hyperlink" Target="mailto:inspire_auth@auth.gr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1.jpeg"/><Relationship Id="rId5" Type="http://schemas.openxmlformats.org/officeDocument/2006/relationships/image" Target="../media/image12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8A48E-298D-49F6-BAC7-6B7BEDAE17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88542" y="4299486"/>
            <a:ext cx="7914966" cy="947280"/>
          </a:xfrm>
        </p:spPr>
        <p:txBody>
          <a:bodyPr>
            <a:normAutofit fontScale="90000"/>
          </a:bodyPr>
          <a:lstStyle/>
          <a:p>
            <a:r>
              <a:rPr lang="en-US" sz="4000" i="1" dirty="0">
                <a:solidFill>
                  <a:srgbClr val="FF9900"/>
                </a:solidFill>
              </a:rPr>
              <a:t>EU actions for supporting Scholars @ Risk </a:t>
            </a:r>
            <a:br>
              <a:rPr lang="en-US" sz="4000" i="1" dirty="0">
                <a:solidFill>
                  <a:srgbClr val="FF9900"/>
                </a:solidFill>
              </a:rPr>
            </a:br>
            <a:r>
              <a:rPr lang="en-US" sz="4000" i="1" dirty="0">
                <a:solidFill>
                  <a:srgbClr val="FF9900"/>
                </a:solidFill>
              </a:rPr>
              <a:t>The </a:t>
            </a:r>
            <a:r>
              <a:rPr lang="en-US" sz="4000" i="1" dirty="0" err="1">
                <a:solidFill>
                  <a:srgbClr val="FF9900"/>
                </a:solidFill>
              </a:rPr>
              <a:t>InspirEurope</a:t>
            </a:r>
            <a:r>
              <a:rPr lang="en-US" sz="4000" i="1" dirty="0">
                <a:solidFill>
                  <a:srgbClr val="FF9900"/>
                </a:solidFill>
              </a:rPr>
              <a:t> Project</a:t>
            </a:r>
            <a:r>
              <a:rPr lang="en-IE" sz="4000" i="1" dirty="0">
                <a:solidFill>
                  <a:srgbClr val="FF9900"/>
                </a:solidFill>
              </a:rPr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AF1B52-E4C1-4BDD-9DD7-74A2048AEA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87599" y="2292845"/>
            <a:ext cx="6914613" cy="632686"/>
          </a:xfrm>
        </p:spPr>
        <p:txBody>
          <a:bodyPr>
            <a:noAutofit/>
          </a:bodyPr>
          <a:lstStyle/>
          <a:p>
            <a:r>
              <a:rPr lang="pt-BR" sz="3200" dirty="0"/>
              <a:t>Prof. Dr. Alexandros Triantafyllidis</a:t>
            </a:r>
            <a:endParaRPr lang="el-GR" sz="3200" dirty="0"/>
          </a:p>
          <a:p>
            <a:r>
              <a:rPr lang="en-US" sz="3200" dirty="0"/>
              <a:t>Aristotle University of Thessaloniki</a:t>
            </a:r>
          </a:p>
          <a:p>
            <a:r>
              <a:rPr lang="en-US" sz="3200" dirty="0"/>
              <a:t>Chair of SAR Greece Section</a:t>
            </a:r>
          </a:p>
          <a:p>
            <a:endParaRPr lang="en-IE" sz="3200" dirty="0">
              <a:solidFill>
                <a:srgbClr val="FF9900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799B9E5-53C7-4E0D-A043-8C662FE527F1}"/>
              </a:ext>
            </a:extLst>
          </p:cNvPr>
          <p:cNvSpPr txBox="1">
            <a:spLocks/>
          </p:cNvSpPr>
          <p:nvPr/>
        </p:nvSpPr>
        <p:spPr>
          <a:xfrm>
            <a:off x="64479" y="1382221"/>
            <a:ext cx="11477479" cy="4677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5943" lvl="5" indent="0">
              <a:buNone/>
            </a:pPr>
            <a:r>
              <a:rPr lang="en-IE" b="1" dirty="0">
                <a:solidFill>
                  <a:srgbClr val="FF9900"/>
                </a:solidFill>
              </a:rPr>
              <a:t>			</a:t>
            </a:r>
            <a:endParaRPr lang="en-IE" sz="3600" b="1" dirty="0">
              <a:solidFill>
                <a:srgbClr val="FF990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cs typeface="Calibri" panose="020F0502020204030204" pitchFamily="34" charset="0"/>
            </a:endParaRPr>
          </a:p>
          <a:p>
            <a:pPr lvl="0"/>
            <a:endParaRPr lang="en-US" dirty="0"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IE" sz="2500" dirty="0">
              <a:cs typeface="Calibri" panose="020F0502020204030204" pitchFamily="34" charset="0"/>
            </a:endParaRPr>
          </a:p>
          <a:p>
            <a:pPr marL="2285943" lvl="5" indent="0">
              <a:buNone/>
            </a:pPr>
            <a:endParaRPr lang="en-US" sz="3000" dirty="0">
              <a:solidFill>
                <a:schemeClr val="accent4">
                  <a:lumMod val="60000"/>
                  <a:lumOff val="40000"/>
                </a:schemeClr>
              </a:solidFill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endParaRPr lang="en-IE" dirty="0"/>
          </a:p>
        </p:txBody>
      </p:sp>
      <p:pic>
        <p:nvPicPr>
          <p:cNvPr id="15" name="Image 9">
            <a:extLst>
              <a:ext uri="{FF2B5EF4-FFF2-40B4-BE49-F238E27FC236}">
                <a16:creationId xmlns:a16="http://schemas.microsoft.com/office/drawing/2014/main" id="{A96C0086-ABDF-4190-B9FF-BF2EFD085A3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47" y="6135685"/>
            <a:ext cx="959533" cy="613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E445ECC7-102C-4E37-A72F-66D77937B3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1497571"/>
            <a:ext cx="3150451" cy="458895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43EA627-FA3F-474B-93F2-C759CD40C75F}"/>
              </a:ext>
            </a:extLst>
          </p:cNvPr>
          <p:cNvSpPr txBox="1"/>
          <p:nvPr/>
        </p:nvSpPr>
        <p:spPr>
          <a:xfrm>
            <a:off x="5600697" y="6129257"/>
            <a:ext cx="60984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“13</a:t>
            </a:r>
            <a:r>
              <a:rPr lang="en-US" baseline="30000" dirty="0"/>
              <a:t>th</a:t>
            </a:r>
            <a:r>
              <a:rPr lang="en-US" dirty="0"/>
              <a:t> Erasmus Staff Training week ”, 15 October 2024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EC55DB3-7448-4BD1-A2DA-E1E1CB8385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077" y="186003"/>
            <a:ext cx="5514492" cy="1136664"/>
          </a:xfrm>
          <a:prstGeom prst="rect">
            <a:avLst/>
          </a:prstGeom>
        </p:spPr>
      </p:pic>
      <p:pic>
        <p:nvPicPr>
          <p:cNvPr id="12" name="Content Placeholder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52A69FE9-A648-407E-80B0-410521B50B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66" y="-73743"/>
            <a:ext cx="3123847" cy="1330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4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DF3D1-8428-420E-81DF-1ABD67E1A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4" y="1483331"/>
            <a:ext cx="11334751" cy="515164"/>
          </a:xfrm>
        </p:spPr>
        <p:txBody>
          <a:bodyPr>
            <a:normAutofit fontScale="90000"/>
          </a:bodyPr>
          <a:lstStyle/>
          <a:p>
            <a:pPr algn="ctr"/>
            <a:r>
              <a:rPr lang="en-IE" b="1" dirty="0">
                <a:solidFill>
                  <a:srgbClr val="FF9900"/>
                </a:solidFill>
              </a:rPr>
              <a:t>National-level Actions in Europe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799B9E5-53C7-4E0D-A043-8C662FE527F1}"/>
              </a:ext>
            </a:extLst>
          </p:cNvPr>
          <p:cNvSpPr txBox="1">
            <a:spLocks/>
          </p:cNvSpPr>
          <p:nvPr/>
        </p:nvSpPr>
        <p:spPr>
          <a:xfrm>
            <a:off x="0" y="2619308"/>
            <a:ext cx="10744128" cy="30483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5943" lvl="5" indent="0">
              <a:buNone/>
            </a:pPr>
            <a:r>
              <a:rPr lang="en-IE" b="1" dirty="0">
                <a:solidFill>
                  <a:srgbClr val="FF9900"/>
                </a:solidFill>
              </a:rPr>
              <a:t>			</a:t>
            </a:r>
            <a:endParaRPr lang="en-IE" sz="3600" b="1" dirty="0">
              <a:solidFill>
                <a:srgbClr val="FF990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cs typeface="Calibri" panose="020F0502020204030204" pitchFamily="34" charset="0"/>
            </a:endParaRPr>
          </a:p>
          <a:p>
            <a:pPr lvl="0"/>
            <a:endParaRPr lang="en-US" dirty="0"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IE" sz="2500" dirty="0">
              <a:cs typeface="Calibri" panose="020F0502020204030204" pitchFamily="34" charset="0"/>
            </a:endParaRPr>
          </a:p>
          <a:p>
            <a:pPr marL="2285943" lvl="5" indent="0">
              <a:buNone/>
            </a:pPr>
            <a:endParaRPr lang="en-US" sz="3000" dirty="0">
              <a:solidFill>
                <a:srgbClr val="262626"/>
              </a:solidFill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endParaRPr lang="en-IE" dirty="0"/>
          </a:p>
        </p:txBody>
      </p:sp>
      <p:pic>
        <p:nvPicPr>
          <p:cNvPr id="15" name="Image 9">
            <a:extLst>
              <a:ext uri="{FF2B5EF4-FFF2-40B4-BE49-F238E27FC236}">
                <a16:creationId xmlns:a16="http://schemas.microsoft.com/office/drawing/2014/main" id="{A96C0086-ABDF-4190-B9FF-BF2EFD085A3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9533" cy="61327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BAEEEF-DB9B-408D-AD40-7F588CA84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6500" y="1959892"/>
            <a:ext cx="6498633" cy="3654341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227965" indent="-227965"/>
            <a:endParaRPr lang="en-IE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dirty="0"/>
              <a:t>There is no one-size fits all approach to </a:t>
            </a:r>
            <a:r>
              <a:rPr lang="en-US" dirty="0" err="1"/>
              <a:t>organising</a:t>
            </a:r>
            <a:r>
              <a:rPr lang="en-US" dirty="0"/>
              <a:t> a national-level initiative in support of researchers at risk.</a:t>
            </a:r>
            <a:endParaRPr lang="en-IE" dirty="0"/>
          </a:p>
          <a:p>
            <a:r>
              <a:rPr lang="en-IE" dirty="0"/>
              <a:t>National-level support for at-risk scholars serves to publicly highlight the crucial role of scholars, free inquiry, and free expression in democratic societies. Public attention to these issues is needed now more than ever. </a:t>
            </a:r>
          </a:p>
          <a:p>
            <a:pPr marL="0" indent="0">
              <a:buNone/>
            </a:pPr>
            <a:endParaRPr lang="en-IE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IE" dirty="0"/>
          </a:p>
        </p:txBody>
      </p:sp>
      <p:pic>
        <p:nvPicPr>
          <p:cNvPr id="9" name="Content Placeholder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4DF380C0-2171-4A4F-9D09-AC0605A6D3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033" y="0"/>
            <a:ext cx="3123847" cy="1330581"/>
          </a:xfrm>
          <a:prstGeom prst="rect">
            <a:avLst/>
          </a:prstGeom>
        </p:spPr>
      </p:pic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6ED64044-DB96-48F5-8CD8-61660D162D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33" y="2151245"/>
            <a:ext cx="2647442" cy="374269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DE8E0E7-6F8B-4974-AFDE-9C50E4AAFF14}"/>
              </a:ext>
            </a:extLst>
          </p:cNvPr>
          <p:cNvSpPr txBox="1"/>
          <p:nvPr/>
        </p:nvSpPr>
        <p:spPr>
          <a:xfrm>
            <a:off x="811161" y="6350478"/>
            <a:ext cx="84360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https://www.maynoothuniversity.ie/sar-europe/inspireurope/publications</a:t>
            </a:r>
          </a:p>
        </p:txBody>
      </p:sp>
    </p:spTree>
    <p:extLst>
      <p:ext uri="{BB962C8B-B14F-4D97-AF65-F5344CB8AC3E}">
        <p14:creationId xmlns:p14="http://schemas.microsoft.com/office/powerpoint/2010/main" val="197186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CAF6DF2-E86B-16C5-079F-4EA49A1F49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0633" y="3021362"/>
            <a:ext cx="1449324" cy="205282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15295" y="475748"/>
            <a:ext cx="7281080" cy="365170"/>
          </a:xfrm>
        </p:spPr>
        <p:txBody>
          <a:bodyPr/>
          <a:lstStyle/>
          <a:p>
            <a:r>
              <a:rPr lang="en-GB" sz="1600" dirty="0">
                <a:latin typeface="Source Sans Pro" panose="020B0503030403020204" pitchFamily="34" charset="0"/>
                <a:ea typeface="Source Sans Pro" panose="020B0503030403020204" pitchFamily="34" charset="0"/>
                <a:cs typeface="Poppins" panose="00000500000000000000" pitchFamily="2" charset="0"/>
              </a:rPr>
              <a:t>Researchers at Risk: Expanding Opportunities in Europe</a:t>
            </a:r>
            <a:endParaRPr lang="de-DE" sz="1600" dirty="0">
              <a:latin typeface="Source Sans Pro" panose="020B0503030403020204" pitchFamily="34" charset="0"/>
              <a:ea typeface="Source Sans Pro" panose="020B0503030403020204" pitchFamily="34" charset="0"/>
              <a:cs typeface="Poppins" panose="00000500000000000000" pitchFamily="2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quarter" idx="18"/>
          </p:nvPr>
        </p:nvSpPr>
        <p:spPr>
          <a:xfrm>
            <a:off x="74645" y="1855788"/>
            <a:ext cx="3823586" cy="3031898"/>
          </a:xfrm>
        </p:spPr>
        <p:txBody>
          <a:bodyPr>
            <a:noAutofit/>
          </a:bodyPr>
          <a:lstStyle/>
          <a:p>
            <a:pPr marL="428625" indent="-428625">
              <a:buFont typeface="Arial" panose="020B0604020202020204" pitchFamily="34" charset="0"/>
              <a:buChar char="•"/>
            </a:pPr>
            <a:r>
              <a:rPr lang="de-DE" sz="2000" b="1" dirty="0">
                <a:latin typeface="Source Sans Pro" panose="020B0503030403020204" pitchFamily="34" charset="0"/>
                <a:ea typeface="Source Sans Pro" panose="020B0503030403020204" pitchFamily="34" charset="0"/>
                <a:cs typeface="Poppins" panose="00000500000000000000" pitchFamily="2" charset="0"/>
              </a:rPr>
              <a:t>Key outputs from Inspireurope project (2019-2022) delivered by EUA</a:t>
            </a:r>
          </a:p>
          <a:p>
            <a:pPr marL="923925" lvl="1" indent="-428625"/>
            <a:r>
              <a:rPr lang="de-DE" sz="2000" b="1" dirty="0">
                <a:latin typeface="Source Sans Pro" panose="020B0503030403020204" pitchFamily="34" charset="0"/>
                <a:ea typeface="Source Sans Pro" panose="020B0503030403020204" pitchFamily="34" charset="0"/>
                <a:cs typeface="Poppins" panose="00000500000000000000" pitchFamily="2" charset="0"/>
              </a:rPr>
              <a:t>Researchers at risk: Mapping Europe's Response (2020)</a:t>
            </a:r>
          </a:p>
          <a:p>
            <a:endParaRPr lang="de-DE" sz="2000" b="1" dirty="0">
              <a:latin typeface="Source Sans Pro" panose="020B0503030403020204" pitchFamily="34" charset="0"/>
              <a:ea typeface="Source Sans Pro" panose="020B0503030403020204" pitchFamily="34" charset="0"/>
              <a:cs typeface="Poppins" panose="00000500000000000000" pitchFamily="2" charset="0"/>
            </a:endParaRPr>
          </a:p>
          <a:p>
            <a:endParaRPr lang="de-DE" sz="2000" b="1" dirty="0">
              <a:latin typeface="Source Sans Pro" panose="020B0503030403020204" pitchFamily="34" charset="0"/>
              <a:ea typeface="Source Sans Pro" panose="020B0503030403020204" pitchFamily="34" charset="0"/>
              <a:cs typeface="Poppins" panose="00000500000000000000" pitchFamily="2" charset="0"/>
            </a:endParaRPr>
          </a:p>
          <a:p>
            <a:endParaRPr lang="de-DE" sz="2000" b="1" dirty="0">
              <a:latin typeface="Source Sans Pro" panose="020B0503030403020204" pitchFamily="34" charset="0"/>
              <a:ea typeface="Source Sans Pro" panose="020B0503030403020204" pitchFamily="34" charset="0"/>
              <a:cs typeface="Poppins" panose="00000500000000000000" pitchFamily="2" charset="0"/>
            </a:endParaRPr>
          </a:p>
          <a:p>
            <a:pPr marL="923925" lvl="1" indent="-428625"/>
            <a:r>
              <a:rPr lang="de-DE" sz="2000" b="1" dirty="0">
                <a:latin typeface="Source Sans Pro" panose="020B0503030403020204" pitchFamily="34" charset="0"/>
                <a:ea typeface="Source Sans Pro" panose="020B0503030403020204" pitchFamily="34" charset="0"/>
                <a:cs typeface="Poppins" panose="00000500000000000000" pitchFamily="2" charset="0"/>
              </a:rPr>
              <a:t>Inspireurope recommendations report (2022)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9"/>
          </p:nvPr>
        </p:nvSpPr>
        <p:spPr>
          <a:xfrm>
            <a:off x="8584164" y="1855788"/>
            <a:ext cx="3405673" cy="4738687"/>
          </a:xfrm>
        </p:spPr>
        <p:txBody>
          <a:bodyPr>
            <a:normAutofit/>
          </a:bodyPr>
          <a:lstStyle/>
          <a:p>
            <a:r>
              <a:rPr lang="de-DE" sz="16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Poppins" panose="00000500000000000000" pitchFamily="2" charset="0"/>
              </a:rPr>
              <a:t>Recommendations for </a:t>
            </a:r>
          </a:p>
          <a:p>
            <a:pPr marL="342900" indent="-342900">
              <a:buFontTx/>
              <a:buChar char="-"/>
            </a:pPr>
            <a:r>
              <a:rPr lang="de-DE" sz="1600" b="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Poppins" panose="00000500000000000000" pitchFamily="2" charset="0"/>
              </a:rPr>
              <a:t>EU policy level</a:t>
            </a:r>
          </a:p>
          <a:p>
            <a:pPr marL="342900" indent="-342900">
              <a:buFontTx/>
              <a:buChar char="-"/>
            </a:pPr>
            <a:r>
              <a:rPr lang="de-DE" sz="1600" b="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Poppins" panose="00000500000000000000" pitchFamily="2" charset="0"/>
              </a:rPr>
              <a:t>National policy levels</a:t>
            </a:r>
          </a:p>
          <a:p>
            <a:pPr marL="342900" indent="-342900">
              <a:buFontTx/>
              <a:buChar char="-"/>
            </a:pPr>
            <a:r>
              <a:rPr lang="de-DE" sz="1600" b="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Poppins" panose="00000500000000000000" pitchFamily="2" charset="0"/>
              </a:rPr>
              <a:t>Higher education institutions</a:t>
            </a:r>
          </a:p>
          <a:p>
            <a:pPr marL="342900" indent="-342900">
              <a:buFontTx/>
              <a:buChar char="-"/>
            </a:pPr>
            <a:r>
              <a:rPr lang="de-DE" sz="1600" b="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Poppins" panose="00000500000000000000" pitchFamily="2" charset="0"/>
              </a:rPr>
              <a:t>Other</a:t>
            </a:r>
          </a:p>
          <a:p>
            <a:pPr marL="342900" indent="-342900">
              <a:buFontTx/>
              <a:buChar char="-"/>
            </a:pPr>
            <a:endParaRPr lang="de-DE" sz="1600" b="0" dirty="0">
              <a:solidFill>
                <a:schemeClr val="tx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Poppins" panose="00000500000000000000" pitchFamily="2" charset="0"/>
            </a:endParaRPr>
          </a:p>
          <a:p>
            <a:r>
              <a:rPr lang="de-DE" sz="16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Poppins" panose="00000500000000000000" pitchFamily="2" charset="0"/>
              </a:rPr>
              <a:t>Compendium of resources</a:t>
            </a:r>
          </a:p>
          <a:p>
            <a:pPr marL="342900" indent="-342900">
              <a:buFontTx/>
              <a:buChar char="-"/>
            </a:pPr>
            <a:r>
              <a:rPr lang="de-DE" sz="1600" b="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Poppins" panose="00000500000000000000" pitchFamily="2" charset="0"/>
              </a:rPr>
              <a:t>Relevant policy links</a:t>
            </a:r>
          </a:p>
          <a:p>
            <a:pPr marL="342900" indent="-342900">
              <a:buFontTx/>
              <a:buChar char="-"/>
            </a:pPr>
            <a:r>
              <a:rPr lang="de-DE" sz="1600" b="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Poppins" panose="00000500000000000000" pitchFamily="2" charset="0"/>
              </a:rPr>
              <a:t>Resources, reports, webinars, etc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22"/>
          </p:nvPr>
        </p:nvSpPr>
        <p:spPr>
          <a:xfrm>
            <a:off x="11709111" y="6273416"/>
            <a:ext cx="178090" cy="276995"/>
          </a:xfrm>
        </p:spPr>
        <p:txBody>
          <a:bodyPr/>
          <a:lstStyle/>
          <a:p>
            <a:fld id="{B15F1DB1-D9C2-1046-8BE7-EC5E2F9F1FD0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idx="1"/>
          </p:nvPr>
        </p:nvSpPr>
        <p:spPr>
          <a:xfrm>
            <a:off x="4132355" y="250203"/>
            <a:ext cx="5157787" cy="279400"/>
          </a:xfrm>
        </p:spPr>
        <p:txBody>
          <a:bodyPr/>
          <a:lstStyle/>
          <a:p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  <a:cs typeface="Poppins" panose="00000500000000000000" pitchFamily="2" charset="0"/>
              </a:rPr>
              <a:t>Inspireurope Recommendations</a:t>
            </a:r>
            <a:endParaRPr lang="de-DE" dirty="0">
              <a:latin typeface="Source Sans Pro" panose="020B0503030403020204" pitchFamily="34" charset="0"/>
              <a:ea typeface="Source Sans Pro" panose="020B0503030403020204" pitchFamily="34" charset="0"/>
              <a:cs typeface="Poppins" panose="00000500000000000000" pitchFamily="2" charset="0"/>
            </a:endParaRP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1E554162-8D7D-4052-A460-F94B89DC0A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24" y="80021"/>
            <a:ext cx="2093476" cy="791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835A393-875F-4E1B-A484-362909DD3E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1682" y="1520439"/>
            <a:ext cx="3479132" cy="5029972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F49E3C8-5727-1339-1576-95F3FA6A829B}"/>
              </a:ext>
            </a:extLst>
          </p:cNvPr>
          <p:cNvCxnSpPr>
            <a:cxnSpLocks/>
          </p:cNvCxnSpPr>
          <p:nvPr/>
        </p:nvCxnSpPr>
        <p:spPr>
          <a:xfrm>
            <a:off x="1914606" y="3828078"/>
            <a:ext cx="0" cy="883838"/>
          </a:xfrm>
          <a:prstGeom prst="straightConnector1">
            <a:avLst/>
          </a:prstGeom>
          <a:noFill/>
          <a:ln w="76200" cap="flat">
            <a:solidFill>
              <a:schemeClr val="accent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892EF47-16D0-5B49-0672-6DA8E0528BA6}"/>
              </a:ext>
            </a:extLst>
          </p:cNvPr>
          <p:cNvCxnSpPr>
            <a:cxnSpLocks/>
          </p:cNvCxnSpPr>
          <p:nvPr/>
        </p:nvCxnSpPr>
        <p:spPr>
          <a:xfrm>
            <a:off x="2898778" y="5260693"/>
            <a:ext cx="1826801" cy="0"/>
          </a:xfrm>
          <a:prstGeom prst="straightConnector1">
            <a:avLst/>
          </a:prstGeom>
          <a:noFill/>
          <a:ln w="76200" cap="flat">
            <a:solidFill>
              <a:schemeClr val="accent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5957623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15295" y="475748"/>
            <a:ext cx="7281080" cy="365170"/>
          </a:xfrm>
        </p:spPr>
        <p:txBody>
          <a:bodyPr/>
          <a:lstStyle/>
          <a:p>
            <a:r>
              <a:rPr lang="en-GB" sz="1600" dirty="0">
                <a:latin typeface="Source Sans Pro" panose="020B0503030403020204" pitchFamily="34" charset="0"/>
                <a:ea typeface="Source Sans Pro" panose="020B0503030403020204" pitchFamily="34" charset="0"/>
                <a:cs typeface="Poppins" panose="00000500000000000000" pitchFamily="2" charset="0"/>
              </a:rPr>
              <a:t>Researchers at Risk: Expanding Opportunities in Europe</a:t>
            </a:r>
            <a:endParaRPr lang="de-DE" sz="1600" dirty="0">
              <a:latin typeface="Source Sans Pro" panose="020B0503030403020204" pitchFamily="34" charset="0"/>
              <a:ea typeface="Source Sans Pro" panose="020B0503030403020204" pitchFamily="34" charset="0"/>
              <a:cs typeface="Poppins" panose="00000500000000000000" pitchFamily="2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quarter" idx="18"/>
          </p:nvPr>
        </p:nvSpPr>
        <p:spPr>
          <a:xfrm>
            <a:off x="323125" y="1307240"/>
            <a:ext cx="3809230" cy="3031898"/>
          </a:xfrm>
        </p:spPr>
        <p:txBody>
          <a:bodyPr/>
          <a:lstStyle/>
          <a:p>
            <a:r>
              <a:rPr lang="de-DE" b="1" dirty="0">
                <a:latin typeface="Source Sans Pro" panose="020B0503030403020204" pitchFamily="34" charset="0"/>
                <a:ea typeface="Source Sans Pro" panose="020B0503030403020204" pitchFamily="34" charset="0"/>
                <a:cs typeface="Poppins" panose="00000500000000000000" pitchFamily="2" charset="0"/>
              </a:rPr>
              <a:t>Inspireurope recommendations</a:t>
            </a:r>
            <a:endParaRPr lang="de-DE" dirty="0">
              <a:latin typeface="Source Sans Pro" panose="020B0503030403020204" pitchFamily="34" charset="0"/>
              <a:ea typeface="Source Sans Pro" panose="020B0503030403020204" pitchFamily="34" charset="0"/>
              <a:cs typeface="Poppins" panose="00000500000000000000" pitchFamily="2" charset="0"/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sz="quarter" idx="19"/>
          </p:nvPr>
        </p:nvSpPr>
        <p:spPr>
          <a:xfrm>
            <a:off x="4197375" y="1246969"/>
            <a:ext cx="7724544" cy="5164944"/>
          </a:xfrm>
        </p:spPr>
        <p:txBody>
          <a:bodyPr>
            <a:normAutofit lnSpcReduction="10000"/>
          </a:bodyPr>
          <a:lstStyle/>
          <a:p>
            <a:pPr marL="457200" indent="-457200">
              <a:buAutoNum type="arabicPeriod"/>
            </a:pPr>
            <a:r>
              <a:rPr lang="en-GB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Poppins" panose="00000500000000000000" pitchFamily="2" charset="0"/>
              </a:rPr>
              <a:t>Acknowledge and support researchers at risk in higher education and research, including as a matter of </a:t>
            </a:r>
            <a:r>
              <a:rPr lang="en-GB" sz="21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Poppins" panose="00000500000000000000" pitchFamily="2" charset="0"/>
              </a:rPr>
              <a:t>defending academic freedom, and as a contribution to diversity, equity, and inclusion</a:t>
            </a:r>
          </a:p>
          <a:p>
            <a:pPr marL="457200" indent="-457200">
              <a:buAutoNum type="arabicPeriod"/>
            </a:pPr>
            <a:r>
              <a:rPr lang="en-GB" sz="21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Poppins" panose="00000500000000000000" pitchFamily="2" charset="0"/>
              </a:rPr>
              <a:t>Establish a dedicated European fellowship scheme</a:t>
            </a:r>
          </a:p>
          <a:p>
            <a:pPr marL="457200" indent="-457200">
              <a:buAutoNum type="arabicPeriod"/>
            </a:pPr>
            <a:r>
              <a:rPr lang="en-GB" sz="21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Poppins" panose="00000500000000000000" pitchFamily="2" charset="0"/>
              </a:rPr>
              <a:t>Create national support programmes for researchers at risk</a:t>
            </a:r>
          </a:p>
          <a:p>
            <a:pPr marL="457200" indent="-457200">
              <a:buAutoNum type="arabicPeriod"/>
            </a:pPr>
            <a:r>
              <a:rPr lang="en-GB" sz="21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Poppins" panose="00000500000000000000" pitchFamily="2" charset="0"/>
              </a:rPr>
              <a:t>Facilitate access of researchers at risk to existing European funding programmes</a:t>
            </a:r>
          </a:p>
          <a:p>
            <a:pPr marL="457200" indent="-457200">
              <a:buAutoNum type="arabicPeriod"/>
            </a:pPr>
            <a:r>
              <a:rPr lang="en-GB" sz="21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Poppins" panose="00000500000000000000" pitchFamily="2" charset="0"/>
              </a:rPr>
              <a:t>Build capacity to enhance long-term prospects for researchers at risk</a:t>
            </a:r>
          </a:p>
          <a:p>
            <a:pPr marL="457200" indent="-457200">
              <a:buAutoNum type="arabicPeriod"/>
            </a:pPr>
            <a:r>
              <a:rPr lang="en-GB" sz="21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Poppins" panose="00000500000000000000" pitchFamily="2" charset="0"/>
              </a:rPr>
              <a:t>Expand opportunities beyond academia for researchers at risk</a:t>
            </a:r>
          </a:p>
          <a:p>
            <a:pPr marL="457200" indent="-457200">
              <a:buAutoNum type="arabicPeriod"/>
            </a:pPr>
            <a:r>
              <a:rPr lang="en-GB" sz="21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Poppins" panose="00000500000000000000" pitchFamily="2" charset="0"/>
              </a:rPr>
              <a:t>Consider intersectionality in the support for researchers at risk</a:t>
            </a:r>
          </a:p>
          <a:p>
            <a:pPr marL="457200" indent="-457200">
              <a:buAutoNum type="arabicPeriod"/>
            </a:pPr>
            <a:r>
              <a:rPr lang="en-GB" sz="21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Poppins" panose="00000500000000000000" pitchFamily="2" charset="0"/>
              </a:rPr>
              <a:t>Enhance visa pathways for researchers at risk</a:t>
            </a:r>
          </a:p>
          <a:p>
            <a:pPr marL="457200" indent="-457200">
              <a:buAutoNum type="arabicPeriod"/>
            </a:pP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22"/>
          </p:nvPr>
        </p:nvSpPr>
        <p:spPr>
          <a:xfrm>
            <a:off x="11709111" y="6273416"/>
            <a:ext cx="178090" cy="276995"/>
          </a:xfrm>
        </p:spPr>
        <p:txBody>
          <a:bodyPr/>
          <a:lstStyle/>
          <a:p>
            <a:fld id="{B15F1DB1-D9C2-1046-8BE7-EC5E2F9F1FD0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idx="1"/>
          </p:nvPr>
        </p:nvSpPr>
        <p:spPr>
          <a:xfrm>
            <a:off x="4132355" y="250203"/>
            <a:ext cx="5157787" cy="279400"/>
          </a:xfrm>
        </p:spPr>
        <p:txBody>
          <a:bodyPr/>
          <a:lstStyle/>
          <a:p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  <a:cs typeface="Poppins" panose="00000500000000000000" pitchFamily="2" charset="0"/>
              </a:rPr>
              <a:t>Inspireurope Recommendations</a:t>
            </a:r>
            <a:endParaRPr lang="de-DE" dirty="0">
              <a:latin typeface="Source Sans Pro" panose="020B0503030403020204" pitchFamily="34" charset="0"/>
              <a:ea typeface="Source Sans Pro" panose="020B0503030403020204" pitchFamily="34" charset="0"/>
              <a:cs typeface="Poppins" panose="00000500000000000000" pitchFamily="2" charset="0"/>
            </a:endParaRP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1E554162-8D7D-4052-A460-F94B89DC0A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24" y="80021"/>
            <a:ext cx="2093476" cy="7914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83041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DF3D1-8428-420E-81DF-1ABD67E1A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4" y="1367147"/>
            <a:ext cx="11334751" cy="522233"/>
          </a:xfrm>
        </p:spPr>
        <p:txBody>
          <a:bodyPr>
            <a:noAutofit/>
          </a:bodyPr>
          <a:lstStyle/>
          <a:p>
            <a:pPr algn="ctr"/>
            <a:r>
              <a:rPr lang="en-IE" sz="3600" b="1" dirty="0" err="1">
                <a:solidFill>
                  <a:srgbClr val="FF9900"/>
                </a:solidFill>
              </a:rPr>
              <a:t>Inspireurope</a:t>
            </a:r>
            <a:r>
              <a:rPr lang="en-IE" sz="3600" b="1" dirty="0">
                <a:solidFill>
                  <a:srgbClr val="FF9900"/>
                </a:solidFill>
              </a:rPr>
              <a:t> in the numbers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799B9E5-53C7-4E0D-A043-8C662FE527F1}"/>
              </a:ext>
            </a:extLst>
          </p:cNvPr>
          <p:cNvSpPr txBox="1">
            <a:spLocks/>
          </p:cNvSpPr>
          <p:nvPr/>
        </p:nvSpPr>
        <p:spPr>
          <a:xfrm>
            <a:off x="584146" y="2649413"/>
            <a:ext cx="10744128" cy="30483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5943" lvl="5" indent="0">
              <a:buNone/>
            </a:pPr>
            <a:r>
              <a:rPr lang="en-IE" b="1" dirty="0">
                <a:solidFill>
                  <a:srgbClr val="FF9900"/>
                </a:solidFill>
              </a:rPr>
              <a:t>			</a:t>
            </a:r>
            <a:endParaRPr lang="en-IE" sz="3600" b="1" dirty="0">
              <a:solidFill>
                <a:srgbClr val="FF990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cs typeface="Calibri" panose="020F0502020204030204" pitchFamily="34" charset="0"/>
            </a:endParaRPr>
          </a:p>
          <a:p>
            <a:pPr lvl="0"/>
            <a:endParaRPr lang="en-US" dirty="0"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IE" sz="2500" dirty="0">
              <a:cs typeface="Calibri" panose="020F0502020204030204" pitchFamily="34" charset="0"/>
            </a:endParaRPr>
          </a:p>
          <a:p>
            <a:pPr marL="2285943" lvl="5" indent="0">
              <a:buNone/>
            </a:pPr>
            <a:endParaRPr lang="en-US" sz="3000" dirty="0">
              <a:solidFill>
                <a:srgbClr val="262626"/>
              </a:solidFill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endParaRPr lang="en-IE" dirty="0"/>
          </a:p>
        </p:txBody>
      </p:sp>
      <p:sp>
        <p:nvSpPr>
          <p:cNvPr id="16" name="ZoneTexte 2">
            <a:extLst>
              <a:ext uri="{FF2B5EF4-FFF2-40B4-BE49-F238E27FC236}">
                <a16:creationId xmlns:a16="http://schemas.microsoft.com/office/drawing/2014/main" id="{8B7B0384-B685-4A9A-BBB9-6E98488EFB90}"/>
              </a:ext>
            </a:extLst>
          </p:cNvPr>
          <p:cNvSpPr txBox="1"/>
          <p:nvPr/>
        </p:nvSpPr>
        <p:spPr>
          <a:xfrm>
            <a:off x="872203" y="6457759"/>
            <a:ext cx="109569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17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r>
              <a:rPr lang="en-IE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project has received funding from the European Union’s Horizon 2020 research and innovation programme under grant agreement No 857742</a:t>
            </a:r>
            <a:endParaRPr lang="fr-FR" sz="1400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BAEEEF-DB9B-408D-AD40-7F588CA84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4359" y="1925946"/>
            <a:ext cx="10273915" cy="4579523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Guidance, training, coaching for over 350 researchers at risk</a:t>
            </a:r>
            <a:endParaRPr lang="en-US" sz="2400" b="0" i="0" dirty="0">
              <a:solidFill>
                <a:schemeClr val="accent1">
                  <a:lumMod val="50000"/>
                </a:schemeClr>
              </a:solidFill>
              <a:effectLst/>
            </a:endParaRPr>
          </a:p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Guidance, training for over 400 current and future employers </a:t>
            </a:r>
          </a:p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2 high-level stakeholder fora, 6 mutual learning opportunities, bringing European and national-level policymakers into the discussions</a:t>
            </a:r>
          </a:p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Invitations </a:t>
            </a:r>
            <a:r>
              <a:rPr lang="en-US" sz="2400" b="0" i="0" dirty="0">
                <a:solidFill>
                  <a:schemeClr val="accent1">
                    <a:lumMod val="50000"/>
                  </a:schemeClr>
                </a:solidFill>
                <a:effectLst/>
              </a:rPr>
              <a:t>to over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75</a:t>
            </a:r>
            <a:r>
              <a:rPr lang="en-US" sz="2400" b="0" i="0" dirty="0">
                <a:solidFill>
                  <a:schemeClr val="accent1">
                    <a:lumMod val="50000"/>
                  </a:schemeClr>
                </a:solidFill>
                <a:effectLst/>
              </a:rPr>
              <a:t> business networks and companies, leading to meaningful engagement with 15 business networks, companies/SMEs across Europe, leading to 11 collaborations with private sector company representatives. 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Dissemination: I</a:t>
            </a:r>
            <a:r>
              <a:rPr lang="en-US" sz="2400" b="0" i="0" dirty="0">
                <a:solidFill>
                  <a:schemeClr val="accent1">
                    <a:lumMod val="50000"/>
                  </a:schemeClr>
                </a:solidFill>
                <a:effectLst/>
              </a:rPr>
              <a:t>nvitations to consultation processes, events, webinars, publications( mapping report, national-level report) have reached over 71,000 people in 153 countries, including over 1,800 in Central, Eastern &amp; Southern Europe. 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IE" dirty="0"/>
          </a:p>
          <a:p>
            <a:endParaRPr lang="en-IE" dirty="0"/>
          </a:p>
        </p:txBody>
      </p:sp>
      <p:pic>
        <p:nvPicPr>
          <p:cNvPr id="9" name="Content Placeholder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4DF380C0-2171-4A4F-9D09-AC0605A6D3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033" y="0"/>
            <a:ext cx="3123847" cy="1330581"/>
          </a:xfrm>
          <a:prstGeom prst="rect">
            <a:avLst/>
          </a:prstGeom>
        </p:spPr>
      </p:pic>
      <p:pic>
        <p:nvPicPr>
          <p:cNvPr id="8" name="Image 9">
            <a:extLst>
              <a:ext uri="{FF2B5EF4-FFF2-40B4-BE49-F238E27FC236}">
                <a16:creationId xmlns:a16="http://schemas.microsoft.com/office/drawing/2014/main" id="{0BF57FF0-2241-4532-B24C-7F32B3A0066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4721"/>
            <a:ext cx="959533" cy="6132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642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D9F7F4F-1FDA-4FE9-9CFD-A78C4B50EF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867" y="2039498"/>
            <a:ext cx="8517993" cy="1755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685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2CB19-FDEF-8740-9132-77E8D3D6B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8306"/>
            <a:ext cx="10515600" cy="1124246"/>
          </a:xfrm>
        </p:spPr>
        <p:txBody>
          <a:bodyPr/>
          <a:lstStyle/>
          <a:p>
            <a:r>
              <a:rPr lang="sv-SE" dirty="0"/>
              <a:t>SAR Greece Section formation history</a:t>
            </a:r>
            <a:endParaRPr lang="en-NL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76BDEC6-EEFE-4104-BA8B-E214685CBE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3687" y="4751168"/>
            <a:ext cx="5508313" cy="194758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ABC43C-B389-3C40-A67D-E039127EC6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550" y="1435727"/>
            <a:ext cx="11364973" cy="526302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2018: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</a:rPr>
              <a:t>AUTh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 joined SAR </a:t>
            </a:r>
          </a:p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Oct. 2018: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</a:rPr>
              <a:t>AUTh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 hosted the first meeting for Greek universities and national agencies to discuss forming a SAR Greece section.</a:t>
            </a:r>
          </a:p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Oct. 2020: SAR Europe and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</a:rPr>
              <a:t>AUTh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 co-hosted a meeting for Greek universities to continue work towards a SAR Greece Section.</a:t>
            </a:r>
          </a:p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Dec 2020: Ionian University joined the SAR network </a:t>
            </a:r>
          </a:p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Jan 2021: University of the Aegean joined the SAR network </a:t>
            </a:r>
          </a:p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Jun 2021: Univ of Thessaly joined the SAR network </a:t>
            </a:r>
          </a:p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Oct 2021: </a:t>
            </a:r>
            <a:r>
              <a:rPr lang="en-US" sz="1600" b="1" u="sng" dirty="0">
                <a:solidFill>
                  <a:schemeClr val="accent1">
                    <a:lumMod val="50000"/>
                  </a:schemeClr>
                </a:solidFill>
              </a:rPr>
              <a:t>Launch of SAR Greece Section!</a:t>
            </a:r>
          </a:p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Dec 2021: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</a:rPr>
              <a:t>Panteion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 Univ joined the SAR network </a:t>
            </a:r>
          </a:p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2022</a:t>
            </a:r>
          </a:p>
          <a:p>
            <a:pPr marL="342900" indent="-342900"/>
            <a:r>
              <a:rPr lang="en-US" sz="1600" dirty="0"/>
              <a:t>University of Crete joined the network</a:t>
            </a:r>
          </a:p>
          <a:p>
            <a:pPr marL="342900" indent="-342900"/>
            <a:r>
              <a:rPr lang="en-US" sz="1600" dirty="0"/>
              <a:t>University of Western Macedonia joined the network</a:t>
            </a:r>
          </a:p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Ongoing discussions with another 9 Greek Universities</a:t>
            </a:r>
          </a:p>
          <a:p>
            <a:pPr marL="0" indent="0">
              <a:lnSpc>
                <a:spcPct val="120000"/>
              </a:lnSpc>
              <a:buNone/>
            </a:pP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r">
              <a:lnSpc>
                <a:spcPct val="120000"/>
              </a:lnSpc>
              <a:buNone/>
            </a:pP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Picture 5" descr="A group of people sitting at a table&#10;&#10;Description automatically generated with medium confidence">
            <a:extLst>
              <a:ext uri="{FF2B5EF4-FFF2-40B4-BE49-F238E27FC236}">
                <a16:creationId xmlns:a16="http://schemas.microsoft.com/office/drawing/2014/main" id="{117420D9-07A9-4C76-B2CA-388B95A2A8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2410"/>
          <a:stretch/>
        </p:blipFill>
        <p:spPr>
          <a:xfrm>
            <a:off x="7442144" y="4071304"/>
            <a:ext cx="4422754" cy="25809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D9F7F4F-1FDA-4FE9-9CFD-A78C4B50EF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090" y="88155"/>
            <a:ext cx="3818423" cy="787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383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ABC43C-B389-3C40-A67D-E039127EC6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57067" y="455896"/>
            <a:ext cx="8949136" cy="5651476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600"/>
              </a:spcBef>
              <a:buNone/>
            </a:pP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en-US" sz="7200" dirty="0">
                <a:solidFill>
                  <a:schemeClr val="accent1">
                    <a:lumMod val="75000"/>
                  </a:schemeClr>
                </a:solidFill>
              </a:rPr>
              <a:t>Informing HE </a:t>
            </a:r>
            <a:r>
              <a:rPr lang="en-US" sz="7200" b="1" u="sng" dirty="0">
                <a:solidFill>
                  <a:schemeClr val="accent1">
                    <a:lumMod val="75000"/>
                  </a:schemeClr>
                </a:solidFill>
              </a:rPr>
              <a:t>the President of the Hellenic Republic </a:t>
            </a:r>
            <a:r>
              <a:rPr lang="en-US" sz="7200" dirty="0">
                <a:solidFill>
                  <a:schemeClr val="accent1">
                    <a:lumMod val="75000"/>
                  </a:schemeClr>
                </a:solidFill>
              </a:rPr>
              <a:t>on SAR Greece and  the </a:t>
            </a:r>
            <a:r>
              <a:rPr lang="en-US" sz="7200" dirty="0" err="1">
                <a:solidFill>
                  <a:schemeClr val="accent1">
                    <a:lumMod val="75000"/>
                  </a:schemeClr>
                </a:solidFill>
              </a:rPr>
              <a:t>Inspireurope</a:t>
            </a:r>
            <a:r>
              <a:rPr lang="en-US" sz="7200" dirty="0">
                <a:solidFill>
                  <a:schemeClr val="accent1">
                    <a:lumMod val="75000"/>
                  </a:schemeClr>
                </a:solidFill>
              </a:rPr>
              <a:t> project (March 14, 2022)</a:t>
            </a:r>
            <a:endParaRPr lang="el-GR" sz="7200" dirty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en-US" sz="7200" dirty="0">
                <a:solidFill>
                  <a:schemeClr val="accent1">
                    <a:lumMod val="75000"/>
                  </a:schemeClr>
                </a:solidFill>
              </a:rPr>
              <a:t>Ensuring support at the highest University level (Rectors of the joining Universities) 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en-US" sz="7200" dirty="0">
                <a:solidFill>
                  <a:schemeClr val="accent1">
                    <a:lumMod val="75000"/>
                  </a:schemeClr>
                </a:solidFill>
              </a:rPr>
              <a:t>Presentation/raising awareness at the highest possible level (Rectors’ Synod – April 2021, July 2022, April 2023, June 2024)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en-US" sz="7200" dirty="0">
                <a:solidFill>
                  <a:schemeClr val="accent1">
                    <a:lumMod val="75000"/>
                  </a:schemeClr>
                </a:solidFill>
              </a:rPr>
              <a:t>Presentation/collaboration with the Vice-Minister of Education – May 2021, June 2022, August 2022, March 2023) to promote specific measures for the support  of researchers at risk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en-US" sz="7200" dirty="0">
                <a:solidFill>
                  <a:schemeClr val="accent1">
                    <a:lumMod val="75000"/>
                  </a:schemeClr>
                </a:solidFill>
              </a:rPr>
              <a:t>Frequent Contact with National Scholarship Agency 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en-US" sz="7200" dirty="0">
                <a:solidFill>
                  <a:schemeClr val="accent1">
                    <a:lumMod val="75000"/>
                  </a:schemeClr>
                </a:solidFill>
              </a:rPr>
              <a:t>Personal communications with academics and </a:t>
            </a:r>
            <a:r>
              <a:rPr lang="en-US" sz="7200" dirty="0" err="1">
                <a:solidFill>
                  <a:schemeClr val="accent1">
                    <a:lumMod val="75000"/>
                  </a:schemeClr>
                </a:solidFill>
              </a:rPr>
              <a:t>HEIs’</a:t>
            </a:r>
            <a:r>
              <a:rPr lang="en-US" sz="7200" dirty="0">
                <a:solidFill>
                  <a:schemeClr val="accent1">
                    <a:lumMod val="75000"/>
                  </a:schemeClr>
                </a:solidFill>
              </a:rPr>
              <a:t> administration at all levels (not just one time but with follow-ups) to develop/expand the network</a:t>
            </a:r>
            <a:endParaRPr lang="el-GR" sz="7200" dirty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hu-HU" sz="7200" dirty="0">
                <a:solidFill>
                  <a:schemeClr val="accent1">
                    <a:lumMod val="75000"/>
                  </a:schemeClr>
                </a:solidFill>
              </a:rPr>
              <a:t>Seeking external sources of funding (from </a:t>
            </a:r>
            <a:r>
              <a:rPr lang="en-US" sz="7200" dirty="0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hu-HU" sz="7200" dirty="0">
                <a:solidFill>
                  <a:schemeClr val="accent1">
                    <a:lumMod val="75000"/>
                  </a:schemeClr>
                </a:solidFill>
              </a:rPr>
              <a:t>ational, European and private bodies)</a:t>
            </a:r>
            <a:endParaRPr lang="en-US" sz="7200" dirty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en-US" sz="7200" dirty="0">
                <a:solidFill>
                  <a:schemeClr val="accent1">
                    <a:lumMod val="75000"/>
                  </a:schemeClr>
                </a:solidFill>
              </a:rPr>
              <a:t>Dedicated website at Ionian Univ. </a:t>
            </a:r>
            <a:r>
              <a:rPr lang="en-US" sz="7200" dirty="0">
                <a:solidFill>
                  <a:schemeClr val="accent1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https://scholarsatrisk.ionio.gr</a:t>
            </a:r>
            <a:r>
              <a:rPr lang="en-US" sz="72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hu-HU" sz="7200" dirty="0">
                <a:solidFill>
                  <a:schemeClr val="accent1">
                    <a:lumMod val="75000"/>
                  </a:schemeClr>
                </a:solidFill>
              </a:rPr>
              <a:t>Dissemination of SAR Greece's work through participation in European events (EPICUR forum, Utrecht Network</a:t>
            </a:r>
            <a:r>
              <a:rPr lang="en-US" sz="7200" dirty="0">
                <a:solidFill>
                  <a:schemeClr val="accent1">
                    <a:lumMod val="75000"/>
                  </a:schemeClr>
                </a:solidFill>
              </a:rPr>
              <a:t> Task Force</a:t>
            </a:r>
            <a:r>
              <a:rPr lang="hu-HU" sz="7200" dirty="0">
                <a:solidFill>
                  <a:schemeClr val="accent1">
                    <a:lumMod val="75000"/>
                  </a:schemeClr>
                </a:solidFill>
              </a:rPr>
              <a:t>, PSI forum etc.) and through relevant publications (SAR network newsletters, Inspireurope project etc.)</a:t>
            </a:r>
            <a:endParaRPr lang="en-US" sz="7200" dirty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en-US" sz="7200" dirty="0">
                <a:solidFill>
                  <a:schemeClr val="accent1">
                    <a:lumMod val="75000"/>
                  </a:schemeClr>
                </a:solidFill>
              </a:rPr>
              <a:t>Helping others – </a:t>
            </a:r>
            <a:r>
              <a:rPr lang="en-US" sz="7200" b="1" u="sng" dirty="0" err="1">
                <a:solidFill>
                  <a:schemeClr val="accent1">
                    <a:lumMod val="75000"/>
                  </a:schemeClr>
                </a:solidFill>
              </a:rPr>
              <a:t>Inspireurope</a:t>
            </a:r>
            <a:r>
              <a:rPr lang="en-US" sz="7200" b="1" u="sng" dirty="0">
                <a:solidFill>
                  <a:schemeClr val="accent1">
                    <a:lumMod val="75000"/>
                  </a:schemeClr>
                </a:solidFill>
              </a:rPr>
              <a:t>+ University Leaders Roundtable (Thessaloniki, 23/10/23) </a:t>
            </a:r>
            <a:r>
              <a:rPr lang="en-US" sz="7200" dirty="0">
                <a:solidFill>
                  <a:schemeClr val="accent1">
                    <a:lumMod val="75000"/>
                  </a:schemeClr>
                </a:solidFill>
              </a:rPr>
              <a:t>with representation from 30 Rectors/Vice Rectors/ Higher Level Officials from 12 countries mostly from SE </a:t>
            </a:r>
            <a:r>
              <a:rPr lang="en-US" sz="7200" dirty="0" err="1">
                <a:solidFill>
                  <a:schemeClr val="accent1">
                    <a:lumMod val="75000"/>
                  </a:schemeClr>
                </a:solidFill>
              </a:rPr>
              <a:t>Eeurope</a:t>
            </a:r>
            <a:r>
              <a:rPr lang="en-US" sz="7200" dirty="0">
                <a:solidFill>
                  <a:schemeClr val="accent1">
                    <a:lumMod val="75000"/>
                  </a:schemeClr>
                </a:solidFill>
              </a:rPr>
              <a:t> from 22 HEIs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DEFD3DC-6FA0-4E06-8EB4-93C6579FC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74781" y="8546"/>
            <a:ext cx="10515600" cy="893085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SAR Greece actions</a:t>
            </a:r>
            <a:endParaRPr lang="en-NL" sz="32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30B5E5-D44B-4628-9D38-A527B54795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3757" y="3480882"/>
            <a:ext cx="2926756" cy="787065"/>
          </a:xfrm>
          <a:prstGeom prst="rect">
            <a:avLst/>
          </a:prstGeom>
        </p:spPr>
      </p:pic>
      <p:pic>
        <p:nvPicPr>
          <p:cNvPr id="2" name="Picture 1" descr="A group of people in a room&#10;&#10;Description automatically generated with medium confidence">
            <a:extLst>
              <a:ext uri="{FF2B5EF4-FFF2-40B4-BE49-F238E27FC236}">
                <a16:creationId xmlns:a16="http://schemas.microsoft.com/office/drawing/2014/main" id="{D628F85E-1B27-07BD-839E-96841B2CEE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2069" y="766270"/>
            <a:ext cx="3526371" cy="2216504"/>
          </a:xfrm>
          <a:prstGeom prst="rect">
            <a:avLst/>
          </a:prstGeom>
        </p:spPr>
      </p:pic>
      <p:pic>
        <p:nvPicPr>
          <p:cNvPr id="4" name="Εικόνα 14">
            <a:extLst>
              <a:ext uri="{FF2B5EF4-FFF2-40B4-BE49-F238E27FC236}">
                <a16:creationId xmlns:a16="http://schemas.microsoft.com/office/drawing/2014/main" id="{DE61D2C0-6C76-4938-9B04-CD8A4353A58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171" y="4390200"/>
            <a:ext cx="2788118" cy="177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848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2DB7D2F9-BE9F-374F-8B48-D56418491E3E}"/>
              </a:ext>
            </a:extLst>
          </p:cNvPr>
          <p:cNvSpPr/>
          <p:nvPr/>
        </p:nvSpPr>
        <p:spPr>
          <a:xfrm>
            <a:off x="1394931" y="282920"/>
            <a:ext cx="9144000" cy="6575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IE" i="1" dirty="0">
                <a:latin typeface="Times New Roman"/>
              </a:rPr>
              <a:t>https://www.maynoothuniversity.ie/sar-europe/events/inspireurope-outreach-workshop-thessaloniki-greece-september-30th-2020 </a:t>
            </a:r>
            <a:endParaRPr lang="en-US" dirty="0">
              <a:cs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09800" y="1371600"/>
            <a:ext cx="8153400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endParaRPr lang="en-US">
              <a:latin typeface="+mj-lt"/>
              <a:cs typeface="Kalinga" pitchFamily="2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A2C5181-53C1-4058-9959-CB082D419731}"/>
              </a:ext>
            </a:extLst>
          </p:cNvPr>
          <p:cNvSpPr/>
          <p:nvPr/>
        </p:nvSpPr>
        <p:spPr>
          <a:xfrm>
            <a:off x="1524000" y="-28136"/>
            <a:ext cx="9144000" cy="59092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30E1D82-50EB-3745-A25B-A17D6D068AC1}"/>
              </a:ext>
            </a:extLst>
          </p:cNvPr>
          <p:cNvSpPr/>
          <p:nvPr/>
        </p:nvSpPr>
        <p:spPr>
          <a:xfrm>
            <a:off x="4563692" y="2971800"/>
            <a:ext cx="6104308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latin typeface="+mj-lt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CAAAC1-2C32-A44B-A737-D17403E54783}"/>
              </a:ext>
            </a:extLst>
          </p:cNvPr>
          <p:cNvSpPr txBox="1"/>
          <p:nvPr/>
        </p:nvSpPr>
        <p:spPr>
          <a:xfrm>
            <a:off x="2667000" y="4343400"/>
            <a:ext cx="214327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>
                <a:solidFill>
                  <a:schemeClr val="bg1"/>
                </a:solidFill>
                <a:latin typeface="+mj-lt"/>
                <a:ea typeface="Adobe Fan Heiti Std B" panose="020B0700000000000000" pitchFamily="34" charset="-128"/>
              </a:rPr>
              <a:t>  LEARNING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8F1ADE-756F-4565-B094-6C5586B75E64}"/>
              </a:ext>
            </a:extLst>
          </p:cNvPr>
          <p:cNvSpPr/>
          <p:nvPr/>
        </p:nvSpPr>
        <p:spPr>
          <a:xfrm>
            <a:off x="2094721" y="1813711"/>
            <a:ext cx="8306177" cy="40011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buFont typeface="Wingdings" panose="05000000000000000000" pitchFamily="2" charset="2"/>
              <a:buChar char="§"/>
            </a:pPr>
            <a:endParaRPr lang="en-US" sz="2000">
              <a:cs typeface="Calibri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3DBB80-F66E-40AE-A5D4-D1BDF6F17F6C}"/>
              </a:ext>
            </a:extLst>
          </p:cNvPr>
          <p:cNvSpPr/>
          <p:nvPr/>
        </p:nvSpPr>
        <p:spPr>
          <a:xfrm>
            <a:off x="2103686" y="1329617"/>
            <a:ext cx="8306177" cy="677108"/>
          </a:xfrm>
          <a:prstGeom prst="rect">
            <a:avLst/>
          </a:prstGeom>
        </p:spPr>
        <p:txBody>
          <a:bodyPr wrap="square" lIns="91440" tIns="320040" rIns="91440" bIns="45720" anchor="t">
            <a:spAutoFit/>
          </a:bodyPr>
          <a:lstStyle/>
          <a:p>
            <a:pPr>
              <a:buFont typeface="Wingdings" panose="05000000000000000000" pitchFamily="2" charset="2"/>
              <a:buChar char="§"/>
            </a:pPr>
            <a:endParaRPr lang="en-US" sz="2000">
              <a:latin typeface="+mj-lt"/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E73D8F-005A-4CE6-9C96-B42CAD4A7D56}"/>
              </a:ext>
            </a:extLst>
          </p:cNvPr>
          <p:cNvSpPr txBox="1"/>
          <p:nvPr/>
        </p:nvSpPr>
        <p:spPr>
          <a:xfrm>
            <a:off x="6987069" y="5197256"/>
            <a:ext cx="3551862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IE" sz="14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570C725-D07A-4DCF-A1AA-34DCCE214CA9}"/>
              </a:ext>
            </a:extLst>
          </p:cNvPr>
          <p:cNvSpPr/>
          <p:nvPr/>
        </p:nvSpPr>
        <p:spPr>
          <a:xfrm>
            <a:off x="1437128" y="1058728"/>
            <a:ext cx="10235380" cy="586314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000" b="1" dirty="0">
                <a:cs typeface="Calibri"/>
              </a:rPr>
              <a:t>Signing of Memorandum of Understanding with Ministry of Migration Policy </a:t>
            </a:r>
            <a:r>
              <a:rPr lang="en-US" sz="2000" dirty="0"/>
              <a:t>(special regulatory decision to enable Greek HEIs to offer temporary positions for S@Rs beyond the regular procedures for academic posts/ work visa acceptance)</a:t>
            </a:r>
            <a:endParaRPr lang="el-GR" sz="2000" u="sng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1" dirty="0">
                <a:cs typeface="Calibri"/>
              </a:rPr>
              <a:t>Supporting</a:t>
            </a:r>
            <a:r>
              <a:rPr lang="el-GR" sz="2000" b="1" dirty="0">
                <a:cs typeface="Calibri"/>
              </a:rPr>
              <a:t> </a:t>
            </a:r>
            <a:r>
              <a:rPr lang="en-US" sz="2000" b="1" dirty="0">
                <a:cs typeface="Calibri"/>
              </a:rPr>
              <a:t>Scholar at Risk</a:t>
            </a:r>
          </a:p>
          <a:p>
            <a:pPr marL="342900" indent="-342900">
              <a:buFont typeface="Arial" panose="05000000000000000000" pitchFamily="2" charset="2"/>
              <a:buChar char="•"/>
            </a:pPr>
            <a:r>
              <a:rPr lang="en-US" sz="2000" dirty="0">
                <a:cs typeface="Calibri"/>
              </a:rPr>
              <a:t>1</a:t>
            </a:r>
            <a:r>
              <a:rPr lang="el-GR" sz="2000" baseline="30000" dirty="0">
                <a:cs typeface="Calibri"/>
              </a:rPr>
              <a:t>η</a:t>
            </a:r>
            <a:r>
              <a:rPr lang="el-GR" sz="2000" dirty="0">
                <a:cs typeface="Calibri"/>
              </a:rPr>
              <a:t> </a:t>
            </a:r>
            <a:r>
              <a:rPr lang="en-US" sz="2000" dirty="0">
                <a:cs typeface="Calibri"/>
              </a:rPr>
              <a:t>Scholarship in </a:t>
            </a:r>
            <a:r>
              <a:rPr lang="en-US" sz="2000" dirty="0" err="1">
                <a:cs typeface="Calibri"/>
              </a:rPr>
              <a:t>AUTh</a:t>
            </a:r>
            <a:r>
              <a:rPr lang="en-US" sz="2000" dirty="0">
                <a:cs typeface="Calibri"/>
              </a:rPr>
              <a:t> through self funding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000" b="1" dirty="0">
                <a:cs typeface="Calibri"/>
              </a:rPr>
              <a:t>Creation of a Welcome Guide</a:t>
            </a:r>
            <a:endParaRPr lang="el-GR" sz="2000" b="1" dirty="0"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cs typeface="Calibri"/>
              </a:rPr>
              <a:t>For hosting S@Rs in AUTH </a:t>
            </a:r>
            <a:r>
              <a:rPr lang="en-US" sz="2000" dirty="0">
                <a:hlinkClick r:id="rId3"/>
              </a:rPr>
              <a:t>https://inspireurope.auth.gr/welcomeguide/</a:t>
            </a:r>
            <a:endParaRPr lang="el-GR" sz="2000" dirty="0">
              <a:cs typeface="Calibri"/>
            </a:endParaRP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000" b="1" dirty="0">
                <a:cs typeface="Calibri"/>
              </a:rPr>
              <a:t>Submission to the MSCA4Ukraine Call …</a:t>
            </a:r>
            <a:endParaRPr lang="el-GR" sz="2000" b="1" dirty="0">
              <a:cs typeface="Calibri"/>
            </a:endParaRP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000" b="1" dirty="0">
                <a:cs typeface="Calibri"/>
              </a:rPr>
              <a:t>Push for Creation of A National Scheme for S@R (</a:t>
            </a:r>
            <a:r>
              <a:rPr lang="en-US" sz="2000" dirty="0"/>
              <a:t>the National Agency is willing to fund a limited symbolic number of scholarships  to warmly encourage Greek HEIs to independently establish temporary positions for </a:t>
            </a:r>
            <a:r>
              <a:rPr lang="en-US" sz="2000" dirty="0" err="1"/>
              <a:t>Rs@R</a:t>
            </a:r>
            <a:r>
              <a:rPr lang="en-US" sz="2000" dirty="0"/>
              <a:t> with partial funding from the HEI’s Research Committee and co-funding from the National Agency)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000" b="1" dirty="0" err="1">
                <a:cs typeface="Calibri"/>
              </a:rPr>
              <a:t>AUTh</a:t>
            </a:r>
            <a:r>
              <a:rPr lang="en-US" sz="2000" b="1" dirty="0">
                <a:cs typeface="Calibri"/>
              </a:rPr>
              <a:t> is Associate Partner of Consortium for Preparatory Action-European Fellowship Scheme for Researchers at Risk (</a:t>
            </a:r>
            <a:r>
              <a:rPr lang="en-US" sz="2000" dirty="0"/>
              <a:t>SAFE project)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en-US" sz="2000" b="1" dirty="0">
              <a:cs typeface="Calibri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C5EC9EC-BB94-437F-A961-E80E8C34602A}"/>
              </a:ext>
            </a:extLst>
          </p:cNvPr>
          <p:cNvSpPr txBox="1"/>
          <p:nvPr/>
        </p:nvSpPr>
        <p:spPr>
          <a:xfrm>
            <a:off x="3848287" y="-107525"/>
            <a:ext cx="52465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</a:rPr>
              <a:t>Recent Actions in </a:t>
            </a:r>
            <a:r>
              <a:rPr lang="en-US" sz="4000" dirty="0" err="1">
                <a:solidFill>
                  <a:srgbClr val="002060"/>
                </a:solidFill>
              </a:rPr>
              <a:t>AUTh</a:t>
            </a:r>
            <a:endParaRPr lang="en-US" sz="4000" dirty="0">
              <a:solidFill>
                <a:srgbClr val="00206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501AD0-3A8B-7738-D95F-E8EB0739D3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66" y="-21643"/>
            <a:ext cx="2019300" cy="6667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33D88A2-AECB-2B59-276F-331A4B85A0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27087" y="-2567"/>
            <a:ext cx="2334970" cy="81689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66D8ABE-53F6-6185-375E-4B1E24EB7040}"/>
              </a:ext>
            </a:extLst>
          </p:cNvPr>
          <p:cNvSpPr/>
          <p:nvPr/>
        </p:nvSpPr>
        <p:spPr>
          <a:xfrm rot="16200000">
            <a:off x="-469883" y="4185952"/>
            <a:ext cx="24881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90500">
                    <a:srgbClr val="FF0000"/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Funding</a:t>
            </a:r>
          </a:p>
        </p:txBody>
      </p:sp>
    </p:spTree>
    <p:extLst>
      <p:ext uri="{BB962C8B-B14F-4D97-AF65-F5344CB8AC3E}">
        <p14:creationId xmlns:p14="http://schemas.microsoft.com/office/powerpoint/2010/main" val="2262549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C3554AD0-56D6-71AE-4567-D1FBA7766B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925" y="125157"/>
            <a:ext cx="3291245" cy="19854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37CF67D-A8F1-292C-FE1D-A85ED1BEE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1725" y="1363652"/>
            <a:ext cx="7534601" cy="1325561"/>
          </a:xfrm>
        </p:spPr>
        <p:txBody>
          <a:bodyPr/>
          <a:lstStyle/>
          <a:p>
            <a:r>
              <a:rPr lang="en-GB" dirty="0">
                <a:latin typeface="Source Sans Pro" panose="020B0503030403020204" pitchFamily="34" charset="0"/>
                <a:ea typeface="Source Sans Pro" panose="020B0503030403020204" pitchFamily="34" charset="0"/>
              </a:rPr>
              <a:t>MSCA4Ukraine (Horizon Europe 2022-2026)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0E4C7C-8332-FC62-A1D8-B65060C2BF4F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4001725" y="2560943"/>
            <a:ext cx="7534601" cy="3067827"/>
          </a:xfrm>
        </p:spPr>
        <p:txBody>
          <a:bodyPr>
            <a:normAutofit fontScale="62500" lnSpcReduction="20000"/>
          </a:bodyPr>
          <a:lstStyle/>
          <a:p>
            <a:pPr marL="171450" indent="-171450">
              <a:defRPr/>
            </a:pPr>
            <a:r>
              <a:rPr lang="en-GB" sz="3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Provides support to 124 displaced researchers </a:t>
            </a:r>
            <a:r>
              <a:rPr lang="en-GB" sz="3000" u="sng" dirty="0">
                <a:latin typeface="Source Sans Pro" panose="020B0503030403020204" pitchFamily="34" charset="0"/>
                <a:ea typeface="Source Sans Pro" panose="020B0503030403020204" pitchFamily="34" charset="0"/>
              </a:rPr>
              <a:t>f</a:t>
            </a:r>
            <a:r>
              <a:rPr lang="en-GB" sz="3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rom Ukraine through dedicated fellowships to enable and to facilitate their reintegration into Ukraine if conditions for safe return are met</a:t>
            </a:r>
          </a:p>
          <a:p>
            <a:pPr marL="171450" indent="-171450">
              <a:defRPr/>
            </a:pPr>
            <a:r>
              <a:rPr lang="en-GB" sz="3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Fellowships awarded in February 2023</a:t>
            </a:r>
          </a:p>
          <a:p>
            <a:pPr marL="438150" lvl="1" indent="-171450">
              <a:defRPr/>
            </a:pPr>
            <a:r>
              <a:rPr lang="en-GB" sz="3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contribute to sustaining the Ukrainian academic and research sector in the face of the Russian Federation’s invasion</a:t>
            </a:r>
          </a:p>
          <a:p>
            <a:pPr marL="438150" lvl="1" indent="-171450">
              <a:defRPr/>
            </a:pPr>
            <a:r>
              <a:rPr lang="en-GB" sz="3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help to combat permanent brain drain</a:t>
            </a:r>
          </a:p>
          <a:p>
            <a:pPr marL="438150" lvl="1" indent="-171450">
              <a:defRPr/>
            </a:pPr>
            <a:r>
              <a:rPr lang="en-GB" sz="3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facilitate the continued functioning of the sector in collaboration and exchange with the international research community</a:t>
            </a:r>
          </a:p>
          <a:p>
            <a:pPr marL="266700" lvl="1" indent="0">
              <a:buNone/>
              <a:defRPr/>
            </a:pPr>
            <a:endParaRPr lang="en-GB" sz="30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266700" lvl="1" indent="0">
              <a:buNone/>
              <a:defRPr/>
            </a:pPr>
            <a:r>
              <a:rPr lang="en-GB" sz="30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AUTh</a:t>
            </a:r>
            <a:r>
              <a:rPr lang="en-GB" sz="3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applied for two researchers in 2022 and for three in the second call (one month ago)</a:t>
            </a:r>
          </a:p>
          <a:p>
            <a:pPr marL="438150" lvl="1" indent="-171450">
              <a:defRPr/>
            </a:pPr>
            <a:endParaRPr lang="en-GB" sz="30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266700" lvl="1" indent="0">
              <a:buNone/>
              <a:defRPr/>
            </a:pPr>
            <a:endParaRPr lang="en-GB" sz="30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952702-9F0F-41B3-6152-0530CD67D3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37" y="2503967"/>
            <a:ext cx="3556811" cy="3560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019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75523443-BE41-CB20-2A1C-C74BEA52B2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069715" y="401230"/>
            <a:ext cx="3059747" cy="786125"/>
          </a:xfrm>
          <a:prstGeom prst="rect">
            <a:avLst/>
          </a:prstGeom>
        </p:spPr>
      </p:pic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55202DEB-A4FC-09AF-DE26-93DC2B5E8B0E}"/>
              </a:ext>
            </a:extLst>
          </p:cNvPr>
          <p:cNvSpPr txBox="1">
            <a:spLocks/>
          </p:cNvSpPr>
          <p:nvPr/>
        </p:nvSpPr>
        <p:spPr>
          <a:xfrm>
            <a:off x="931025" y="1330580"/>
            <a:ext cx="10069071" cy="5527420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12800" b="1" dirty="0">
                <a:solidFill>
                  <a:srgbClr val="000099"/>
                </a:solidFill>
              </a:rPr>
              <a:t>Supporting At-risk researchers with Fellowships in Europe</a:t>
            </a:r>
          </a:p>
          <a:p>
            <a:pPr marL="0" indent="0" algn="ctr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endParaRPr lang="el-GR" sz="11200" b="1" dirty="0">
              <a:solidFill>
                <a:srgbClr val="000099"/>
              </a:solidFill>
            </a:endParaRP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1200" b="1" dirty="0"/>
              <a:t>Pilot fellowship scheme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9600" dirty="0"/>
              <a:t>Establish, test and validate procedures for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9600" dirty="0"/>
              <a:t>Selection of at-risk researchers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9600" dirty="0"/>
              <a:t>Matching researchers with host institutions in the EU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1200" dirty="0"/>
              <a:t>Duration: </a:t>
            </a:r>
            <a:r>
              <a:rPr lang="en-US" sz="11200" b="1" dirty="0"/>
              <a:t>3 years </a:t>
            </a:r>
            <a:r>
              <a:rPr lang="en-US" sz="11200" dirty="0"/>
              <a:t>(2024-27)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1200" dirty="0"/>
              <a:t>Funded by the European Union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1200" dirty="0"/>
              <a:t>Budget: </a:t>
            </a:r>
            <a:r>
              <a:rPr lang="en-US" sz="11200" b="1" dirty="0"/>
              <a:t>12M €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1200" dirty="0"/>
              <a:t>Webpage: </a:t>
            </a:r>
            <a:r>
              <a:rPr lang="en-US" sz="11200" b="1" dirty="0"/>
              <a:t>https://saferesearchers.eu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sz="12800" b="1" dirty="0"/>
          </a:p>
          <a:p>
            <a:pPr marL="0" indent="0">
              <a:spcAft>
                <a:spcPts val="600"/>
              </a:spcAft>
              <a:buNone/>
            </a:pPr>
            <a:endParaRPr lang="en-US" sz="12800" dirty="0"/>
          </a:p>
          <a:p>
            <a:pPr marL="0" indent="0">
              <a:spcAft>
                <a:spcPts val="600"/>
              </a:spcAft>
              <a:buNone/>
            </a:pPr>
            <a:endParaRPr lang="en-US" sz="12800" dirty="0"/>
          </a:p>
          <a:p>
            <a:endParaRPr lang="el-GR" sz="4400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14" name="Εικόνα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819" y="6164416"/>
            <a:ext cx="2859272" cy="59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22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77CA850-B79D-928A-A71E-8AA0EBD2B800}"/>
              </a:ext>
            </a:extLst>
          </p:cNvPr>
          <p:cNvSpPr txBox="1">
            <a:spLocks/>
          </p:cNvSpPr>
          <p:nvPr/>
        </p:nvSpPr>
        <p:spPr>
          <a:xfrm>
            <a:off x="2152650" y="1872344"/>
            <a:ext cx="7886700" cy="4223657"/>
          </a:xfrm>
          <a:prstGeom prst="rect">
            <a:avLst/>
          </a:prstGeom>
        </p:spPr>
        <p:txBody>
          <a:bodyPr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The SAR Network and the </a:t>
            </a:r>
            <a:r>
              <a:rPr lang="en-US" b="1" dirty="0" err="1"/>
              <a:t>Inspireurope</a:t>
            </a:r>
            <a:r>
              <a:rPr lang="en-US" b="1" dirty="0"/>
              <a:t>+ project</a:t>
            </a:r>
          </a:p>
          <a:p>
            <a:r>
              <a:rPr lang="en-US" b="1" dirty="0"/>
              <a:t>SAR Greece section formation</a:t>
            </a:r>
          </a:p>
          <a:p>
            <a:r>
              <a:rPr lang="en-US" b="1" dirty="0"/>
              <a:t>Supporting Researchers at Risk</a:t>
            </a:r>
          </a:p>
          <a:p>
            <a:r>
              <a:rPr lang="en-US" b="1" dirty="0"/>
              <a:t>Funding Opportunities</a:t>
            </a:r>
          </a:p>
        </p:txBody>
      </p:sp>
    </p:spTree>
    <p:extLst>
      <p:ext uri="{BB962C8B-B14F-4D97-AF65-F5344CB8AC3E}">
        <p14:creationId xmlns:p14="http://schemas.microsoft.com/office/powerpoint/2010/main" val="2455677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75523443-BE41-CB20-2A1C-C74BEA52B2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069715" y="401230"/>
            <a:ext cx="3059747" cy="786125"/>
          </a:xfrm>
          <a:prstGeom prst="rect">
            <a:avLst/>
          </a:prstGeom>
        </p:spPr>
      </p:pic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55202DEB-A4FC-09AF-DE26-93DC2B5E8B0E}"/>
              </a:ext>
            </a:extLst>
          </p:cNvPr>
          <p:cNvSpPr txBox="1">
            <a:spLocks/>
          </p:cNvSpPr>
          <p:nvPr/>
        </p:nvSpPr>
        <p:spPr>
          <a:xfrm>
            <a:off x="931025" y="859809"/>
            <a:ext cx="9564103" cy="5998191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12800" b="1" dirty="0">
                <a:solidFill>
                  <a:srgbClr val="000099"/>
                </a:solidFill>
              </a:rPr>
              <a:t>Will offer: </a:t>
            </a:r>
            <a:endParaRPr lang="el-GR" sz="12800" b="1" dirty="0">
              <a:solidFill>
                <a:srgbClr val="000099"/>
              </a:solidFill>
            </a:endParaRP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2800" b="1" dirty="0"/>
              <a:t>60 fully-funded fellowships </a:t>
            </a:r>
            <a:r>
              <a:rPr lang="en-US" sz="12800" dirty="0"/>
              <a:t>(up to 24 months) for doctoral and postdoctoral researchers of any non-EU nationality 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1200" dirty="0"/>
              <a:t>The SAFE fellowships will be awarded following 2 tracks: </a:t>
            </a:r>
          </a:p>
          <a:p>
            <a:pPr marL="457189" lvl="1" indent="0">
              <a:spcAft>
                <a:spcPts val="600"/>
              </a:spcAft>
              <a:buNone/>
            </a:pPr>
            <a:r>
              <a:rPr lang="en-US" sz="12400" dirty="0"/>
              <a:t>– </a:t>
            </a:r>
            <a:r>
              <a:rPr lang="en-US" sz="9600" dirty="0"/>
              <a:t>At-risk researchers currently outside the EU </a:t>
            </a:r>
          </a:p>
          <a:p>
            <a:pPr marL="457189" lvl="1" indent="0">
              <a:spcAft>
                <a:spcPts val="600"/>
              </a:spcAft>
              <a:buNone/>
            </a:pPr>
            <a:r>
              <a:rPr lang="en-US" sz="9600" dirty="0"/>
              <a:t>– At-risk researchers already within the EU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1200" dirty="0"/>
              <a:t>Call for Applications: November 2024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1200" dirty="0"/>
              <a:t>Applications can only be submitted by potential host institutions in the EU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1200" dirty="0"/>
              <a:t>Online application platform open: 18 November 2024 to 20 January 2025 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7200" b="0" i="0" dirty="0">
                <a:solidFill>
                  <a:srgbClr val="FFFFFF"/>
                </a:solidFill>
                <a:effectLst/>
                <a:latin typeface="Poppins" panose="00000500000000000000" pitchFamily="2" charset="0"/>
              </a:rPr>
              <a:t>The</a:t>
            </a:r>
            <a:endParaRPr lang="el-GR" sz="4400" dirty="0"/>
          </a:p>
          <a:p>
            <a:endParaRPr lang="el-GR" sz="3200" dirty="0"/>
          </a:p>
          <a:p>
            <a:endParaRPr lang="el-GR" sz="4400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14" name="Εικόνα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819" y="6173258"/>
            <a:ext cx="2816951" cy="58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77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2DB7D2F9-BE9F-374F-8B48-D56418491E3E}"/>
              </a:ext>
            </a:extLst>
          </p:cNvPr>
          <p:cNvSpPr/>
          <p:nvPr/>
        </p:nvSpPr>
        <p:spPr>
          <a:xfrm>
            <a:off x="1394931" y="282920"/>
            <a:ext cx="9144000" cy="6575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IE" i="1" dirty="0">
                <a:latin typeface="Times New Roman"/>
              </a:rPr>
              <a:t>https://www.maynoothuniversity.ie/sar-europe/events/inspireurope-outreach-workshop-thessaloniki-greece-september-30th-2020 </a:t>
            </a:r>
            <a:endParaRPr lang="en-US" dirty="0">
              <a:cs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09800" y="1371600"/>
            <a:ext cx="8153400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endParaRPr lang="en-US">
              <a:latin typeface="+mj-lt"/>
              <a:cs typeface="Kalinga" pitchFamily="2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A2C5181-53C1-4058-9959-CB082D419731}"/>
              </a:ext>
            </a:extLst>
          </p:cNvPr>
          <p:cNvSpPr/>
          <p:nvPr/>
        </p:nvSpPr>
        <p:spPr>
          <a:xfrm>
            <a:off x="1524000" y="-28136"/>
            <a:ext cx="9144000" cy="59092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30E1D82-50EB-3745-A25B-A17D6D068AC1}"/>
              </a:ext>
            </a:extLst>
          </p:cNvPr>
          <p:cNvSpPr/>
          <p:nvPr/>
        </p:nvSpPr>
        <p:spPr>
          <a:xfrm>
            <a:off x="4563692" y="2971800"/>
            <a:ext cx="6104308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latin typeface="+mj-lt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CAAAC1-2C32-A44B-A737-D17403E54783}"/>
              </a:ext>
            </a:extLst>
          </p:cNvPr>
          <p:cNvSpPr txBox="1"/>
          <p:nvPr/>
        </p:nvSpPr>
        <p:spPr>
          <a:xfrm>
            <a:off x="2667000" y="4343400"/>
            <a:ext cx="214327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>
                <a:solidFill>
                  <a:schemeClr val="bg1"/>
                </a:solidFill>
                <a:latin typeface="+mj-lt"/>
                <a:ea typeface="Adobe Fan Heiti Std B" panose="020B0700000000000000" pitchFamily="34" charset="-128"/>
              </a:rPr>
              <a:t>  LEARNING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8F1ADE-756F-4565-B094-6C5586B75E64}"/>
              </a:ext>
            </a:extLst>
          </p:cNvPr>
          <p:cNvSpPr/>
          <p:nvPr/>
        </p:nvSpPr>
        <p:spPr>
          <a:xfrm>
            <a:off x="2094721" y="1813711"/>
            <a:ext cx="8306177" cy="40011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buFont typeface="Wingdings" panose="05000000000000000000" pitchFamily="2" charset="2"/>
              <a:buChar char="§"/>
            </a:pPr>
            <a:endParaRPr lang="en-US" sz="2000">
              <a:cs typeface="Calibri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3DBB80-F66E-40AE-A5D4-D1BDF6F17F6C}"/>
              </a:ext>
            </a:extLst>
          </p:cNvPr>
          <p:cNvSpPr/>
          <p:nvPr/>
        </p:nvSpPr>
        <p:spPr>
          <a:xfrm>
            <a:off x="2103686" y="1329617"/>
            <a:ext cx="8306177" cy="677108"/>
          </a:xfrm>
          <a:prstGeom prst="rect">
            <a:avLst/>
          </a:prstGeom>
        </p:spPr>
        <p:txBody>
          <a:bodyPr wrap="square" lIns="91440" tIns="320040" rIns="91440" bIns="45720" anchor="t">
            <a:spAutoFit/>
          </a:bodyPr>
          <a:lstStyle/>
          <a:p>
            <a:pPr>
              <a:buFont typeface="Wingdings" panose="05000000000000000000" pitchFamily="2" charset="2"/>
              <a:buChar char="§"/>
            </a:pPr>
            <a:endParaRPr lang="en-US" sz="2000">
              <a:latin typeface="+mj-lt"/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E73D8F-005A-4CE6-9C96-B42CAD4A7D56}"/>
              </a:ext>
            </a:extLst>
          </p:cNvPr>
          <p:cNvSpPr txBox="1"/>
          <p:nvPr/>
        </p:nvSpPr>
        <p:spPr>
          <a:xfrm>
            <a:off x="6987069" y="5197256"/>
            <a:ext cx="3551862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IE" sz="14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570C725-D07A-4DCF-A1AA-34DCCE214CA9}"/>
              </a:ext>
            </a:extLst>
          </p:cNvPr>
          <p:cNvSpPr/>
          <p:nvPr/>
        </p:nvSpPr>
        <p:spPr>
          <a:xfrm>
            <a:off x="1437128" y="1058728"/>
            <a:ext cx="10235380" cy="286232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Organisation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of </a:t>
            </a:r>
            <a:r>
              <a:rPr lang="el-GR" sz="2000" dirty="0">
                <a:solidFill>
                  <a:schemeClr val="accent1">
                    <a:lumMod val="50000"/>
                  </a:schemeClr>
                </a:solidFill>
              </a:rPr>
              <a:t>3</a:t>
            </a:r>
            <a:r>
              <a:rPr lang="en-US" sz="2000" baseline="30000" dirty="0" err="1">
                <a:solidFill>
                  <a:schemeClr val="accent1">
                    <a:lumMod val="50000"/>
                  </a:schemeClr>
                </a:solidFill>
              </a:rPr>
              <a:t>rd</a:t>
            </a:r>
            <a:r>
              <a:rPr lang="el-GR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accent1">
                    <a:lumMod val="50000"/>
                  </a:schemeClr>
                </a:solidFill>
              </a:rPr>
              <a:t>Inspireurope</a:t>
            </a:r>
            <a:r>
              <a:rPr lang="el-GR" sz="2000" i="1" dirty="0">
                <a:solidFill>
                  <a:schemeClr val="accent1">
                    <a:lumMod val="50000"/>
                  </a:schemeClr>
                </a:solidFill>
              </a:rPr>
              <a:t>+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Outreach Workshop </a:t>
            </a:r>
            <a:r>
              <a:rPr lang="en-US" sz="2000" b="1" dirty="0">
                <a:solidFill>
                  <a:srgbClr val="FF0000"/>
                </a:solidFill>
              </a:rPr>
              <a:t>“Supporting Researchers at Risk in SE Europe”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and </a:t>
            </a:r>
            <a:r>
              <a:rPr lang="en-US" sz="2000" i="1" dirty="0">
                <a:solidFill>
                  <a:schemeClr val="accent1">
                    <a:lumMod val="50000"/>
                  </a:schemeClr>
                </a:solidFill>
              </a:rPr>
              <a:t>Utrecht Network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Staff Training on </a:t>
            </a:r>
            <a:r>
              <a:rPr lang="el-GR" sz="2000" dirty="0">
                <a:solidFill>
                  <a:schemeClr val="accent1">
                    <a:lumMod val="50000"/>
                  </a:schemeClr>
                </a:solidFill>
              </a:rPr>
              <a:t>«</a:t>
            </a:r>
            <a:r>
              <a:rPr lang="en-US" sz="2000" b="1" dirty="0">
                <a:solidFill>
                  <a:srgbClr val="FF0000"/>
                </a:solidFill>
              </a:rPr>
              <a:t>Responsible Internationalization and Institutional Support for At-risk Scholars Access to Higher Education, Training And Employment</a:t>
            </a:r>
            <a:r>
              <a:rPr lang="el-GR" sz="2000" dirty="0">
                <a:solidFill>
                  <a:schemeClr val="accent1">
                    <a:lumMod val="50000"/>
                  </a:schemeClr>
                </a:solidFill>
              </a:rPr>
              <a:t>» </a:t>
            </a:r>
            <a:r>
              <a:rPr lang="en-US" sz="2000" b="1" u="sng" dirty="0">
                <a:solidFill>
                  <a:schemeClr val="accent1">
                    <a:lumMod val="50000"/>
                  </a:schemeClr>
                </a:solidFill>
              </a:rPr>
              <a:t>Thessaloniki </a:t>
            </a:r>
            <a:r>
              <a:rPr lang="el-GR" sz="2000" b="1" u="sng" dirty="0">
                <a:solidFill>
                  <a:schemeClr val="accent1">
                    <a:lumMod val="50000"/>
                  </a:schemeClr>
                </a:solidFill>
              </a:rPr>
              <a:t>10-14 </a:t>
            </a:r>
            <a:r>
              <a:rPr lang="en-US" sz="2000" b="1" u="sng" dirty="0">
                <a:solidFill>
                  <a:schemeClr val="accent1">
                    <a:lumMod val="50000"/>
                  </a:schemeClr>
                </a:solidFill>
              </a:rPr>
              <a:t>March </a:t>
            </a:r>
            <a:r>
              <a:rPr lang="el-GR" sz="2000" b="1" u="sng" dirty="0">
                <a:solidFill>
                  <a:schemeClr val="accent1">
                    <a:lumMod val="50000"/>
                  </a:schemeClr>
                </a:solidFill>
              </a:rPr>
              <a:t>2025</a:t>
            </a:r>
            <a:endParaRPr lang="en-US" sz="2000" b="1" u="sng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en-US" sz="2000" b="1" dirty="0">
              <a:cs typeface="Calibri"/>
            </a:endParaRP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en-US" sz="2000" b="1" dirty="0">
              <a:cs typeface="Calibri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C5EC9EC-BB94-437F-A961-E80E8C34602A}"/>
              </a:ext>
            </a:extLst>
          </p:cNvPr>
          <p:cNvSpPr txBox="1"/>
          <p:nvPr/>
        </p:nvSpPr>
        <p:spPr>
          <a:xfrm>
            <a:off x="3848287" y="-107525"/>
            <a:ext cx="52465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</a:rPr>
              <a:t>Future Actions in </a:t>
            </a:r>
            <a:r>
              <a:rPr lang="en-US" sz="4000" dirty="0" err="1">
                <a:solidFill>
                  <a:srgbClr val="002060"/>
                </a:solidFill>
              </a:rPr>
              <a:t>AUTh</a:t>
            </a:r>
            <a:endParaRPr lang="en-US" sz="4000" dirty="0">
              <a:solidFill>
                <a:srgbClr val="00206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501AD0-3A8B-7738-D95F-E8EB0739D3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66" y="-21643"/>
            <a:ext cx="2019300" cy="6667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33D88A2-AECB-2B59-276F-331A4B85A0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7087" y="-2567"/>
            <a:ext cx="2334970" cy="816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458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159973" y="701972"/>
            <a:ext cx="1512168" cy="597064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Aim</a:t>
            </a:r>
            <a:endParaRPr lang="el-GR" sz="2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983226" y="1077606"/>
            <a:ext cx="9773265" cy="133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800100" indent="-34290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257300" indent="-342900">
              <a:spcBef>
                <a:spcPct val="20000"/>
              </a:spcBef>
              <a:buClr>
                <a:srgbClr val="726056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714500" indent="-342900">
              <a:spcBef>
                <a:spcPct val="20000"/>
              </a:spcBef>
              <a:buClr>
                <a:srgbClr val="4C5A6A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171700" indent="-342900">
              <a:spcBef>
                <a:spcPct val="20000"/>
              </a:spcBef>
              <a:buClr>
                <a:srgbClr val="808DA0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DA0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DA0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DA0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DA0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Char char="•"/>
            </a:pPr>
            <a:r>
              <a:rPr lang="en-US" sz="1800" dirty="0"/>
              <a:t>To reflect on Responsible </a:t>
            </a:r>
            <a:r>
              <a:rPr lang="en-US" sz="1800" dirty="0" err="1"/>
              <a:t>Internationalisation</a:t>
            </a:r>
            <a:r>
              <a:rPr lang="en-US" sz="1800" dirty="0"/>
              <a:t> and the establishment of institutional/national level support for Scholars. </a:t>
            </a:r>
          </a:p>
          <a:p>
            <a:pPr>
              <a:spcBef>
                <a:spcPct val="50000"/>
              </a:spcBef>
              <a:buClrTx/>
              <a:buFontTx/>
              <a:buChar char="•"/>
            </a:pPr>
            <a:r>
              <a:rPr lang="en-US" sz="1800" dirty="0"/>
              <a:t>To improve the capacity of the UN universities to provide quality support services and access to continuation of research/academic career to at-risk scholars</a:t>
            </a:r>
          </a:p>
        </p:txBody>
      </p:sp>
      <p:pic>
        <p:nvPicPr>
          <p:cNvPr id="13" name="Εικόνα 12" descr="logo Utrecht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046" y="5976169"/>
            <a:ext cx="1785620" cy="66294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2931" y="190382"/>
            <a:ext cx="830256" cy="1006371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149114" y="2321992"/>
            <a:ext cx="2878759" cy="576064"/>
          </a:xfrm>
          <a:prstGeom prst="rect">
            <a:avLst/>
          </a:prstGeom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Main </a:t>
            </a:r>
            <a:r>
              <a:rPr lang="en-US" sz="2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topics</a:t>
            </a:r>
            <a:endParaRPr lang="el-GR" sz="2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941787" y="2836929"/>
            <a:ext cx="11051400" cy="1399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800100" indent="-34290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257300" indent="-342900">
              <a:spcBef>
                <a:spcPct val="20000"/>
              </a:spcBef>
              <a:buClr>
                <a:srgbClr val="726056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714500" indent="-342900">
              <a:spcBef>
                <a:spcPct val="20000"/>
              </a:spcBef>
              <a:buClr>
                <a:srgbClr val="4C5A6A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171700" indent="-342900">
              <a:spcBef>
                <a:spcPct val="20000"/>
              </a:spcBef>
              <a:buClr>
                <a:srgbClr val="808DA0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DA0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DA0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DA0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DA0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§"/>
            </a:pPr>
            <a:r>
              <a:rPr lang="en-US" sz="1800" dirty="0"/>
              <a:t>Challenges that Universities face on forming strategy for </a:t>
            </a:r>
            <a:r>
              <a:rPr lang="en-US" sz="1800" dirty="0" err="1"/>
              <a:t>Internationalisation</a:t>
            </a:r>
            <a:r>
              <a:rPr lang="en-US" sz="1800" dirty="0"/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§"/>
            </a:pPr>
            <a:r>
              <a:rPr lang="en-US" sz="1800" dirty="0"/>
              <a:t>Challenges that scholars at risk face on their way to continue/restart their work in a European institution </a:t>
            </a:r>
          </a:p>
          <a:p>
            <a:pPr>
              <a:lnSpc>
                <a:spcPct val="12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§"/>
            </a:pPr>
            <a:r>
              <a:rPr lang="en-US" sz="1800" dirty="0"/>
              <a:t>The appropriate response of the Institutions; ways to increase the institutional capacity and preparedness.</a:t>
            </a:r>
            <a:br>
              <a:rPr lang="en-US" sz="1800" dirty="0"/>
            </a:br>
            <a:endParaRPr lang="en-US" sz="1800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130362" y="3899859"/>
            <a:ext cx="3001633" cy="576064"/>
          </a:xfrm>
          <a:prstGeom prst="rect">
            <a:avLst/>
          </a:prstGeom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Workshops</a:t>
            </a:r>
            <a:endParaRPr lang="el-GR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802194" y="4377246"/>
            <a:ext cx="11190993" cy="2895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800100" indent="-34290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257300" indent="-342900">
              <a:spcBef>
                <a:spcPct val="20000"/>
              </a:spcBef>
              <a:buClr>
                <a:srgbClr val="726056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714500" indent="-342900">
              <a:spcBef>
                <a:spcPct val="20000"/>
              </a:spcBef>
              <a:buClr>
                <a:srgbClr val="4C5A6A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171700" indent="-342900">
              <a:spcBef>
                <a:spcPct val="20000"/>
              </a:spcBef>
              <a:buClr>
                <a:srgbClr val="808DA0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DA0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DA0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DA0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DA0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§"/>
            </a:pPr>
            <a:r>
              <a:rPr lang="en-US" sz="1800" dirty="0"/>
              <a:t>Presentation/mapping of RIGE activities &amp; events at UN member institutions</a:t>
            </a:r>
          </a:p>
          <a:p>
            <a:pPr>
              <a:lnSpc>
                <a:spcPct val="12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§"/>
            </a:pPr>
            <a:r>
              <a:rPr lang="en-US" sz="1800" dirty="0"/>
              <a:t>Responsible Research and Innovation (RRI), Promoting Core Academic Values in International Partnerships/Networks/ European University Alliances</a:t>
            </a:r>
          </a:p>
          <a:p>
            <a:pPr>
              <a:lnSpc>
                <a:spcPct val="12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§"/>
            </a:pPr>
            <a:r>
              <a:rPr lang="en-US" sz="1800" dirty="0"/>
              <a:t>Peer Exchange on Hosting/Supporting/Integrating SARs and Institutions at Risk</a:t>
            </a:r>
          </a:p>
          <a:p>
            <a:pPr>
              <a:spcBef>
                <a:spcPts val="0"/>
              </a:spcBef>
              <a:buClrTx/>
              <a:buFont typeface="Wingdings" panose="05000000000000000000" pitchFamily="2" charset="2"/>
              <a:buChar char="§"/>
            </a:pPr>
            <a:r>
              <a:rPr lang="en-US" sz="1800" dirty="0"/>
              <a:t>Intercultural aspects of hosting </a:t>
            </a:r>
          </a:p>
          <a:p>
            <a:pPr>
              <a:spcBef>
                <a:spcPts val="0"/>
              </a:spcBef>
              <a:buClrTx/>
              <a:buFont typeface="Wingdings" panose="05000000000000000000" pitchFamily="2" charset="2"/>
              <a:buChar char="§"/>
            </a:pPr>
            <a:r>
              <a:rPr lang="en-US" sz="1800" dirty="0" err="1"/>
              <a:t>Inspireurope</a:t>
            </a:r>
            <a:r>
              <a:rPr lang="en-US" sz="1800" dirty="0"/>
              <a:t> Seminar</a:t>
            </a:r>
            <a:br>
              <a:rPr lang="en-US" sz="1800" dirty="0"/>
            </a:br>
            <a:endParaRPr lang="en-US" sz="1800" dirty="0"/>
          </a:p>
          <a:p>
            <a:pPr>
              <a:lnSpc>
                <a:spcPct val="12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r>
              <a:rPr lang="en-US" sz="1800" dirty="0"/>
              <a:t>Plenary sessions and workshops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ClrTx/>
              <a:buNone/>
            </a:pPr>
            <a:endParaRPr lang="en-US" sz="1800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B4231885-5EC1-4CB7-B3FD-405092903A4F}"/>
              </a:ext>
            </a:extLst>
          </p:cNvPr>
          <p:cNvSpPr txBox="1">
            <a:spLocks/>
          </p:cNvSpPr>
          <p:nvPr/>
        </p:nvSpPr>
        <p:spPr>
          <a:xfrm>
            <a:off x="1832783" y="211895"/>
            <a:ext cx="7630616" cy="56387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None/>
            </a:pPr>
            <a:r>
              <a:rPr lang="en-US" sz="1100" b="1" dirty="0"/>
              <a:t>Staff Training on Responsible Internationalization and Institutional Support for At-risk Scholars Access </a:t>
            </a:r>
            <a:br>
              <a:rPr lang="en-US" sz="1100" b="1" dirty="0"/>
            </a:br>
            <a:r>
              <a:rPr lang="en-US" sz="1100" b="1" dirty="0"/>
              <a:t>to Higher Education, Training And Employment</a:t>
            </a:r>
          </a:p>
          <a:p>
            <a:pPr marL="114300" indent="0" algn="ctr">
              <a:buNone/>
            </a:pPr>
            <a:endParaRPr lang="en-US" sz="11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170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175505" y="906593"/>
            <a:ext cx="2411760" cy="563870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en-US" sz="27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Target group</a:t>
            </a:r>
            <a:endParaRPr lang="el-GR" sz="27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865571" y="4441287"/>
            <a:ext cx="10726037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800100" indent="-34290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257300" indent="-342900">
              <a:spcBef>
                <a:spcPct val="20000"/>
              </a:spcBef>
              <a:buClr>
                <a:srgbClr val="726056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714500" indent="-342900">
              <a:spcBef>
                <a:spcPct val="20000"/>
              </a:spcBef>
              <a:buClr>
                <a:srgbClr val="4C5A6A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171700" indent="-342900">
              <a:spcBef>
                <a:spcPct val="20000"/>
              </a:spcBef>
              <a:buClr>
                <a:srgbClr val="808DA0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DA0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DA0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DA0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DA0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 typeface="Wingdings" panose="05000000000000000000" pitchFamily="2" charset="2"/>
              <a:buChar char="§"/>
            </a:pPr>
            <a:r>
              <a:rPr lang="en-US" sz="1800" dirty="0"/>
              <a:t>25-30 participants</a:t>
            </a:r>
            <a:br>
              <a:rPr lang="en-US" sz="1800" dirty="0"/>
            </a:br>
            <a:r>
              <a:rPr lang="en-US" sz="1800" i="1" dirty="0"/>
              <a:t>Priority will be given to participants coming from the Utrecht Network Partner Universities</a:t>
            </a:r>
          </a:p>
          <a:p>
            <a:pPr>
              <a:spcBef>
                <a:spcPct val="50000"/>
              </a:spcBef>
              <a:buClrTx/>
              <a:buFont typeface="Wingdings" panose="05000000000000000000" pitchFamily="2" charset="2"/>
              <a:buChar char="§"/>
            </a:pPr>
            <a:r>
              <a:rPr lang="en-US" sz="1800" dirty="0"/>
              <a:t>No fees (coffee breaks and lunches included)</a:t>
            </a:r>
          </a:p>
          <a:p>
            <a:pPr marL="0" indent="0">
              <a:spcBef>
                <a:spcPct val="50000"/>
              </a:spcBef>
              <a:buClrTx/>
              <a:buNone/>
            </a:pPr>
            <a:endParaRPr lang="en-US" sz="1800" dirty="0"/>
          </a:p>
        </p:txBody>
      </p:sp>
      <p:pic>
        <p:nvPicPr>
          <p:cNvPr id="13" name="Εικόνα 12" descr="logo Utrecht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1065" y="5769689"/>
            <a:ext cx="1785620" cy="66294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4440" y="268481"/>
            <a:ext cx="830256" cy="100637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34065" y="1470463"/>
            <a:ext cx="1083514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Calibri" pitchFamily="34" charset="0"/>
              </a:rPr>
              <a:t>Selected Faculty of UN member institutions, especially those specialized in the field of Human Rights/ Public Policy Advocacy, Core Academic Values etc.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Calibri" pitchFamily="34" charset="0"/>
              </a:rPr>
              <a:t>University Management and Administration: vice presidents/rectors for internationalization/ diversity &amp; inclusion/global engagement; internationalization policy/strategy advisors; </a:t>
            </a:r>
            <a:br>
              <a:rPr lang="en-US" dirty="0">
                <a:latin typeface="Calibri" pitchFamily="34" charset="0"/>
              </a:rPr>
            </a:br>
            <a:r>
              <a:rPr lang="en-US" dirty="0">
                <a:latin typeface="Calibri" pitchFamily="34" charset="0"/>
              </a:rPr>
              <a:t>heads of international relations/global engagement etc.</a:t>
            </a:r>
            <a:endParaRPr lang="el-GR" dirty="0">
              <a:latin typeface="Calibri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Calibri" pitchFamily="34" charset="0"/>
              </a:rPr>
              <a:t>Early Career Researchers (late doctoral/early post-doctoral researchers) from UN member institutions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Calibri" pitchFamily="34" charset="0"/>
              </a:rPr>
              <a:t>At Risk Scholars (formerly) hosted at/supported by UN member institutions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168849" y="3666835"/>
            <a:ext cx="2411760" cy="649603"/>
          </a:xfrm>
          <a:prstGeom prst="rect">
            <a:avLst/>
          </a:prstGeom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7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Participants</a:t>
            </a:r>
            <a:endParaRPr lang="el-GR" sz="27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016BD9DE-C0C5-4A58-B475-4760BB7F728A}"/>
              </a:ext>
            </a:extLst>
          </p:cNvPr>
          <p:cNvSpPr txBox="1">
            <a:spLocks/>
          </p:cNvSpPr>
          <p:nvPr/>
        </p:nvSpPr>
        <p:spPr>
          <a:xfrm>
            <a:off x="1858152" y="270894"/>
            <a:ext cx="7630616" cy="56387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None/>
            </a:pPr>
            <a:r>
              <a:rPr lang="en-US" sz="1100" b="1" dirty="0"/>
              <a:t>Staff Training on Responsible Internationalization and Institutional Support for At-risk Scholars Access </a:t>
            </a:r>
            <a:br>
              <a:rPr lang="en-US" sz="1100" b="1" dirty="0"/>
            </a:br>
            <a:r>
              <a:rPr lang="en-US" sz="1100" b="1" dirty="0"/>
              <a:t>to Higher Education, Training And Employment</a:t>
            </a:r>
          </a:p>
          <a:p>
            <a:pPr marL="114300" indent="0" algn="ctr">
              <a:buNone/>
            </a:pPr>
            <a:endParaRPr lang="en-US" sz="12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871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D8417-ABC9-AB9F-4AC7-AC26F6D29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u="sng" dirty="0">
                <a:solidFill>
                  <a:schemeClr val="accent1">
                    <a:lumMod val="50000"/>
                  </a:schemeClr>
                </a:solidFill>
              </a:rPr>
              <a:t>Take home messages!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DCEB5D-9582-6076-3E44-23C0FF107F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6631"/>
            <a:ext cx="6123039" cy="4845339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“</a:t>
            </a:r>
            <a:r>
              <a:rPr lang="en-US" sz="2000" b="1" i="1" dirty="0">
                <a:solidFill>
                  <a:schemeClr val="accent1">
                    <a:lumMod val="50000"/>
                  </a:schemeClr>
                </a:solidFill>
              </a:rPr>
              <a:t>Accept the world for what it is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” Robert Quinn, Executive Director, Scholars at Risk Network, 23 May Berlin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A bit of money can take you a long way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Connect the dots (the people, the offices) to spread the message, to get the job done 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Give them something (recognition, guidance, funds) 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Rome wasn’t built in a day (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Be patient!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Don’t lose hope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Ask for help</a:t>
            </a:r>
            <a:endParaRPr lang="en-US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4AC571-D8E1-C831-718F-30254B6ECF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3452" y="1482802"/>
            <a:ext cx="3100245" cy="2893934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6B36D015-289E-7BB9-B0D2-41A114E44165}"/>
              </a:ext>
            </a:extLst>
          </p:cNvPr>
          <p:cNvSpPr txBox="1"/>
          <p:nvPr/>
        </p:nvSpPr>
        <p:spPr>
          <a:xfrm>
            <a:off x="3573207" y="5356140"/>
            <a:ext cx="5862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cap="small" dirty="0">
                <a:solidFill>
                  <a:srgbClr val="FF0000"/>
                </a:solidFill>
                <a:latin typeface="Century Gothic" panose="020B0502020202020204" pitchFamily="34" charset="0"/>
                <a:ea typeface="Lato" panose="020F0502020204030203" pitchFamily="34" charset="0"/>
                <a:cs typeface="Kalinga" pitchFamily="2" charset="0"/>
              </a:rPr>
              <a:t>Don’t Give Up!</a:t>
            </a:r>
          </a:p>
        </p:txBody>
      </p:sp>
    </p:spTree>
    <p:extLst>
      <p:ext uri="{BB962C8B-B14F-4D97-AF65-F5344CB8AC3E}">
        <p14:creationId xmlns:p14="http://schemas.microsoft.com/office/powerpoint/2010/main" val="2238210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9AC0CD9-8B50-414B-B04F-5E7F6A9399AD}"/>
              </a:ext>
            </a:extLst>
          </p:cNvPr>
          <p:cNvSpPr txBox="1">
            <a:spLocks/>
          </p:cNvSpPr>
          <p:nvPr/>
        </p:nvSpPr>
        <p:spPr>
          <a:xfrm>
            <a:off x="923732" y="764975"/>
            <a:ext cx="11065786" cy="494565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IE" sz="2400" dirty="0">
              <a:solidFill>
                <a:srgbClr val="00206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IE" sz="2400" dirty="0">
              <a:solidFill>
                <a:srgbClr val="002060"/>
              </a:solidFill>
            </a:endParaRPr>
          </a:p>
          <a:p>
            <a:pPr fontAlgn="base"/>
            <a:endParaRPr lang="el-GR" dirty="0">
              <a:solidFill>
                <a:schemeClr val="accent1"/>
              </a:solidFill>
            </a:endParaRPr>
          </a:p>
          <a:p>
            <a:pPr fontAlgn="base"/>
            <a:endParaRPr lang="el-GR" dirty="0">
              <a:solidFill>
                <a:schemeClr val="accent1"/>
              </a:solidFill>
            </a:endParaRPr>
          </a:p>
          <a:p>
            <a:pPr fontAlgn="base"/>
            <a:endParaRPr lang="el-GR" dirty="0">
              <a:solidFill>
                <a:schemeClr val="accent1"/>
              </a:solidFill>
            </a:endParaRPr>
          </a:p>
          <a:p>
            <a:pPr fontAlgn="base"/>
            <a:r>
              <a:rPr lang="en-IE" dirty="0"/>
              <a:t>Email: </a:t>
            </a:r>
            <a:r>
              <a:rPr lang="en-IE" dirty="0">
                <a:hlinkClick r:id="rId2"/>
              </a:rPr>
              <a:t>inspire_auth@auth.gr</a:t>
            </a:r>
            <a:r>
              <a:rPr lang="en-IE" dirty="0"/>
              <a:t> </a:t>
            </a:r>
          </a:p>
          <a:p>
            <a:pPr fontAlgn="base"/>
            <a:r>
              <a:rPr lang="en-IE" dirty="0"/>
              <a:t>Website</a:t>
            </a:r>
            <a:r>
              <a:rPr lang="en-IE" dirty="0">
                <a:solidFill>
                  <a:schemeClr val="accent1"/>
                </a:solidFill>
              </a:rPr>
              <a:t>:</a:t>
            </a:r>
            <a:r>
              <a:rPr lang="en-IE" dirty="0"/>
              <a:t> </a:t>
            </a:r>
            <a:r>
              <a:rPr lang="en-IE" dirty="0">
                <a:hlinkClick r:id="rId3"/>
              </a:rPr>
              <a:t>https://scholarsatrisk.ionio.gr/en/greece/</a:t>
            </a:r>
            <a:r>
              <a:rPr lang="el-GR" u="sng" dirty="0"/>
              <a:t> </a:t>
            </a:r>
            <a:r>
              <a:rPr lang="en-IE" dirty="0"/>
              <a:t>​</a:t>
            </a:r>
            <a:endParaRPr lang="en-US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8949D33-3E86-4121-8D7A-FC248C5701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650" y="1587802"/>
            <a:ext cx="5514492" cy="1136664"/>
          </a:xfrm>
          <a:prstGeom prst="rect">
            <a:avLst/>
          </a:prstGeom>
        </p:spPr>
      </p:pic>
      <p:pic>
        <p:nvPicPr>
          <p:cNvPr id="2" name="Εικόνα 2">
            <a:extLst>
              <a:ext uri="{FF2B5EF4-FFF2-40B4-BE49-F238E27FC236}">
                <a16:creationId xmlns:a16="http://schemas.microsoft.com/office/drawing/2014/main" id="{179A0E58-A26C-B38B-F912-E9878AFEA0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81292" y="142488"/>
            <a:ext cx="3165864" cy="1117496"/>
          </a:xfrm>
          <a:prstGeom prst="rect">
            <a:avLst/>
          </a:prstGeom>
        </p:spPr>
      </p:pic>
      <p:pic>
        <p:nvPicPr>
          <p:cNvPr id="3" name="Εικόνα 4">
            <a:extLst>
              <a:ext uri="{FF2B5EF4-FFF2-40B4-BE49-F238E27FC236}">
                <a16:creationId xmlns:a16="http://schemas.microsoft.com/office/drawing/2014/main" id="{FBC032DE-F699-649F-DE4F-FC67E93EF2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40646" y="6016964"/>
            <a:ext cx="2859272" cy="603556"/>
          </a:xfrm>
          <a:prstGeom prst="rect">
            <a:avLst/>
          </a:prstGeom>
        </p:spPr>
      </p:pic>
      <p:pic>
        <p:nvPicPr>
          <p:cNvPr id="4" name="Εικόνα 8">
            <a:extLst>
              <a:ext uri="{FF2B5EF4-FFF2-40B4-BE49-F238E27FC236}">
                <a16:creationId xmlns:a16="http://schemas.microsoft.com/office/drawing/2014/main" id="{38917188-EE86-E237-D707-53936AB585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316" y="134686"/>
            <a:ext cx="1899804" cy="620603"/>
          </a:xfrm>
          <a:prstGeom prst="rect">
            <a:avLst/>
          </a:prstGeom>
        </p:spPr>
      </p:pic>
      <p:pic>
        <p:nvPicPr>
          <p:cNvPr id="5" name="Picture 4" descr="Colorful moored vessels on the lake">
            <a:extLst>
              <a:ext uri="{FF2B5EF4-FFF2-40B4-BE49-F238E27FC236}">
                <a16:creationId xmlns:a16="http://schemas.microsoft.com/office/drawing/2014/main" id="{4EC1F229-79BB-4898-48A2-B519F5D68E1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34" y="4670321"/>
            <a:ext cx="3920650" cy="22054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 descr="A picture containing building, outdoor, ground&#10;&#10;Description automatically generated">
            <a:extLst>
              <a:ext uri="{FF2B5EF4-FFF2-40B4-BE49-F238E27FC236}">
                <a16:creationId xmlns:a16="http://schemas.microsoft.com/office/drawing/2014/main" id="{F4F00A44-5C04-49BB-9B0F-71D448E858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7" name="Picture 2" descr="C:\Users\mc5848\Desktop\Getting Involved 2016 Revision_Page_1.png">
            <a:extLst>
              <a:ext uri="{FF2B5EF4-FFF2-40B4-BE49-F238E27FC236}">
                <a16:creationId xmlns:a16="http://schemas.microsoft.com/office/drawing/2014/main" id="{D1C7A6EC-B00D-4528-9759-5D34214EE5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77"/>
          <a:stretch/>
        </p:blipFill>
        <p:spPr bwMode="auto">
          <a:xfrm>
            <a:off x="1524001" y="1140153"/>
            <a:ext cx="5971159" cy="57189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E3DF4CC-985C-46B0-9297-CE1C527A8259}"/>
              </a:ext>
            </a:extLst>
          </p:cNvPr>
          <p:cNvSpPr/>
          <p:nvPr/>
        </p:nvSpPr>
        <p:spPr>
          <a:xfrm>
            <a:off x="1524000" y="6153347"/>
            <a:ext cx="9144000" cy="685799"/>
          </a:xfrm>
          <a:prstGeom prst="rect">
            <a:avLst/>
          </a:prstGeom>
          <a:solidFill>
            <a:srgbClr val="FFFFFF">
              <a:alpha val="6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EB1B41E-E038-4377-A9FE-63E8F6EEE00B}"/>
              </a:ext>
            </a:extLst>
          </p:cNvPr>
          <p:cNvSpPr/>
          <p:nvPr/>
        </p:nvSpPr>
        <p:spPr>
          <a:xfrm>
            <a:off x="1524000" y="3649980"/>
            <a:ext cx="7086600" cy="1836421"/>
          </a:xfrm>
          <a:prstGeom prst="rect">
            <a:avLst/>
          </a:prstGeom>
          <a:solidFill>
            <a:srgbClr val="FFFFFF">
              <a:alpha val="8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223BE64-767E-4698-B36E-5A792BAB696E}"/>
              </a:ext>
            </a:extLst>
          </p:cNvPr>
          <p:cNvSpPr/>
          <p:nvPr/>
        </p:nvSpPr>
        <p:spPr>
          <a:xfrm>
            <a:off x="1714500" y="4073187"/>
            <a:ext cx="76581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accent1"/>
                </a:solidFill>
                <a:latin typeface="Century Gothic" panose="020B0502020202020204" pitchFamily="34" charset="0"/>
              </a:rPr>
              <a:t>SCHOLARS AT RISK</a:t>
            </a:r>
          </a:p>
          <a:p>
            <a:r>
              <a:rPr lang="en-US"/>
              <a:t>An Introduction to the Network</a:t>
            </a:r>
          </a:p>
        </p:txBody>
      </p:sp>
      <p:pic>
        <p:nvPicPr>
          <p:cNvPr id="15" name="Picture 14" descr="A drawing of a person&#10;&#10;Description automatically generated">
            <a:extLst>
              <a:ext uri="{FF2B5EF4-FFF2-40B4-BE49-F238E27FC236}">
                <a16:creationId xmlns:a16="http://schemas.microsoft.com/office/drawing/2014/main" id="{13282A04-F458-47E3-918C-3E0E14F5F0A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493"/>
          <a:stretch/>
        </p:blipFill>
        <p:spPr>
          <a:xfrm>
            <a:off x="8030489" y="6300354"/>
            <a:ext cx="2362200" cy="429491"/>
          </a:xfrm>
          <a:prstGeom prst="rect">
            <a:avLst/>
          </a:prstGeom>
        </p:spPr>
      </p:pic>
      <p:pic>
        <p:nvPicPr>
          <p:cNvPr id="10" name="Picture 6" descr="C:\Users\mc5848\Documents\Getting Involved Powerpoint Docs\Untitled-7.jpg">
            <a:extLst>
              <a:ext uri="{FF2B5EF4-FFF2-40B4-BE49-F238E27FC236}">
                <a16:creationId xmlns:a16="http://schemas.microsoft.com/office/drawing/2014/main" id="{02266DB5-4208-4E77-BF51-607AB5FCB4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80" t="37765" r="23076" b="34249"/>
          <a:stretch/>
        </p:blipFill>
        <p:spPr bwMode="auto">
          <a:xfrm rot="1486596">
            <a:off x="7566293" y="153796"/>
            <a:ext cx="3290593" cy="258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8131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4" descr="A picture containing building, outdoor, ground&#10;&#10;Description automatically generated">
            <a:extLst>
              <a:ext uri="{FF2B5EF4-FFF2-40B4-BE49-F238E27FC236}">
                <a16:creationId xmlns:a16="http://schemas.microsoft.com/office/drawing/2014/main" id="{25FDB6CF-8E5D-48D2-A29E-B26BBE1076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B8C36D5-A909-46E8-A230-302E977F8F6A}"/>
              </a:ext>
            </a:extLst>
          </p:cNvPr>
          <p:cNvSpPr/>
          <p:nvPr/>
        </p:nvSpPr>
        <p:spPr>
          <a:xfrm>
            <a:off x="1524000" y="6172201"/>
            <a:ext cx="9144000" cy="685799"/>
          </a:xfrm>
          <a:prstGeom prst="rect">
            <a:avLst/>
          </a:prstGeom>
          <a:solidFill>
            <a:srgbClr val="FFFFFF">
              <a:alpha val="6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drawing of a person&#10;&#10;Description automatically generated">
            <a:extLst>
              <a:ext uri="{FF2B5EF4-FFF2-40B4-BE49-F238E27FC236}">
                <a16:creationId xmlns:a16="http://schemas.microsoft.com/office/drawing/2014/main" id="{D40BA01C-0CB4-46FD-BF5C-647D4A5F3C2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493"/>
          <a:stretch/>
        </p:blipFill>
        <p:spPr>
          <a:xfrm>
            <a:off x="8030489" y="6300354"/>
            <a:ext cx="2362200" cy="4294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734790A-2719-0345-82E6-AB70DDAB7B2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54"/>
          <a:stretch/>
        </p:blipFill>
        <p:spPr>
          <a:xfrm>
            <a:off x="2593392" y="1295400"/>
            <a:ext cx="7617408" cy="477968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A187131-E757-9E43-A05D-C67AB4E45523}"/>
              </a:ext>
            </a:extLst>
          </p:cNvPr>
          <p:cNvSpPr/>
          <p:nvPr/>
        </p:nvSpPr>
        <p:spPr>
          <a:xfrm>
            <a:off x="2743201" y="1122828"/>
            <a:ext cx="76494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+mj-lt"/>
                <a:cs typeface="Kalinga" pitchFamily="2" charset="0"/>
              </a:rPr>
              <a:t>Over </a:t>
            </a:r>
            <a:r>
              <a:rPr lang="en-US" b="1" dirty="0">
                <a:latin typeface="+mj-lt"/>
                <a:cs typeface="Kalinga" pitchFamily="2" charset="0"/>
              </a:rPr>
              <a:t>60</a:t>
            </a:r>
            <a:r>
              <a:rPr lang="el-GR" b="1" dirty="0">
                <a:latin typeface="+mj-lt"/>
                <a:cs typeface="Kalinga" pitchFamily="2" charset="0"/>
              </a:rPr>
              <a:t>0</a:t>
            </a:r>
            <a:r>
              <a:rPr lang="en-US" b="1" dirty="0">
                <a:latin typeface="+mj-lt"/>
                <a:cs typeface="Kalinga" pitchFamily="2" charset="0"/>
              </a:rPr>
              <a:t> institutions in 42 countries</a:t>
            </a:r>
            <a:r>
              <a:rPr lang="en-US" dirty="0">
                <a:latin typeface="+mj-lt"/>
                <a:cs typeface="Kalinga" pitchFamily="2" charset="0"/>
              </a:rPr>
              <a:t>, with </a:t>
            </a:r>
            <a:r>
              <a:rPr lang="el-GR">
                <a:latin typeface="+mj-lt"/>
                <a:cs typeface="Kalinga" pitchFamily="2" charset="0"/>
              </a:rPr>
              <a:t>15 </a:t>
            </a:r>
            <a:r>
              <a:rPr lang="en-US">
                <a:latin typeface="+mj-lt"/>
                <a:cs typeface="Kalinga" pitchFamily="2" charset="0"/>
              </a:rPr>
              <a:t>national </a:t>
            </a:r>
            <a:r>
              <a:rPr lang="en-US" dirty="0">
                <a:latin typeface="+mj-lt"/>
                <a:cs typeface="Kalinga" pitchFamily="2" charset="0"/>
              </a:rPr>
              <a:t>sections in the U.S., Canada, Australia, Ireland, Netherlands &amp; Belgium, Norway, Sweden, Switzerland, the UK, Italy, Denmark, Germany, Greece, Finland, and Slovakia. </a:t>
            </a:r>
          </a:p>
          <a:p>
            <a:endParaRPr lang="en-US" dirty="0">
              <a:latin typeface="+mj-lt"/>
              <a:cs typeface="Kalinga" pitchFamily="2" charset="0"/>
            </a:endParaRPr>
          </a:p>
        </p:txBody>
      </p:sp>
      <p:sp>
        <p:nvSpPr>
          <p:cNvPr id="14" name="TextBox 5">
            <a:extLst>
              <a:ext uri="{FF2B5EF4-FFF2-40B4-BE49-F238E27FC236}">
                <a16:creationId xmlns:a16="http://schemas.microsoft.com/office/drawing/2014/main" id="{BE3C40FC-7AAD-49E4-A7E4-E6B222EBCF4C}"/>
              </a:ext>
            </a:extLst>
          </p:cNvPr>
          <p:cNvSpPr txBox="1"/>
          <p:nvPr/>
        </p:nvSpPr>
        <p:spPr>
          <a:xfrm>
            <a:off x="2900680" y="381001"/>
            <a:ext cx="5862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cap="small">
                <a:solidFill>
                  <a:srgbClr val="FF0000"/>
                </a:solidFill>
                <a:latin typeface="Century Gothic" panose="020B0502020202020204" pitchFamily="34" charset="0"/>
                <a:ea typeface="Lato" panose="020F0502020204030203" pitchFamily="34" charset="0"/>
                <a:cs typeface="Kalinga" pitchFamily="2" charset="0"/>
              </a:rPr>
              <a:t>THE SAR NETWORK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3A94F37-F517-46F6-8DA7-4C28487EA8F7}"/>
              </a:ext>
            </a:extLst>
          </p:cNvPr>
          <p:cNvCxnSpPr>
            <a:cxnSpLocks/>
          </p:cNvCxnSpPr>
          <p:nvPr/>
        </p:nvCxnSpPr>
        <p:spPr>
          <a:xfrm>
            <a:off x="2743201" y="990600"/>
            <a:ext cx="7649489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6" descr="C:\Users\mc5848\Documents\Getting Involved Powerpoint Docs\Untitled-7.jpg">
            <a:extLst>
              <a:ext uri="{FF2B5EF4-FFF2-40B4-BE49-F238E27FC236}">
                <a16:creationId xmlns:a16="http://schemas.microsoft.com/office/drawing/2014/main" id="{0FB7E002-9CCD-495E-B2E2-E6EAAFA2B2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80" t="37765" r="23076" b="34249"/>
          <a:stretch/>
        </p:blipFill>
        <p:spPr bwMode="auto">
          <a:xfrm rot="1486596">
            <a:off x="1944610" y="474374"/>
            <a:ext cx="977835" cy="76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3159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quarter" idx="18"/>
          </p:nvPr>
        </p:nvSpPr>
        <p:spPr>
          <a:xfrm>
            <a:off x="549607" y="290940"/>
            <a:ext cx="9895292" cy="3031898"/>
          </a:xfrm>
        </p:spPr>
        <p:txBody>
          <a:bodyPr/>
          <a:lstStyle/>
          <a:p>
            <a:r>
              <a:rPr lang="en-GB" b="1" dirty="0"/>
              <a:t>Why are researchers at risk? 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9"/>
          </p:nvPr>
        </p:nvSpPr>
        <p:spPr>
          <a:xfrm>
            <a:off x="264292" y="1142857"/>
            <a:ext cx="7803103" cy="4244975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FF9900"/>
                </a:solidFill>
              </a:rPr>
              <a:t>risk due to the content of a scholar’s work, research, or teaching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FF9900"/>
                </a:solidFill>
              </a:rPr>
              <a:t>risk because of the individual’s status as academics/researchers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FF9900"/>
                </a:solidFill>
              </a:rPr>
              <a:t>risk as a result of their peaceful exercise of basic human rights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FF9900"/>
                </a:solidFill>
              </a:rPr>
              <a:t>risk as a result of conflict, situational violence, and natural disasters</a:t>
            </a:r>
            <a:endParaRPr lang="el-GR" sz="2400" dirty="0">
              <a:solidFill>
                <a:srgbClr val="FF99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FF9900"/>
                </a:solidFill>
              </a:rPr>
              <a:t>risk because of the individual’s </a:t>
            </a:r>
            <a:r>
              <a:rPr lang="en-US" sz="2400" dirty="0">
                <a:solidFill>
                  <a:srgbClr val="FF9900"/>
                </a:solidFill>
              </a:rPr>
              <a:t>gender, sexual orientation, religion, or ethnicity</a:t>
            </a:r>
            <a:endParaRPr lang="de-DE" sz="2400" dirty="0">
              <a:solidFill>
                <a:srgbClr val="FF99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FF9900"/>
              </a:solidFill>
            </a:endParaRPr>
          </a:p>
          <a:p>
            <a:endParaRPr lang="de-DE" sz="2400" dirty="0">
              <a:solidFill>
                <a:srgbClr val="FF990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22"/>
          </p:nvPr>
        </p:nvSpPr>
        <p:spPr>
          <a:xfrm>
            <a:off x="11388235" y="6436744"/>
            <a:ext cx="546100" cy="365125"/>
          </a:xfrm>
        </p:spPr>
        <p:txBody>
          <a:bodyPr/>
          <a:lstStyle/>
          <a:p>
            <a:fld id="{B15F1DB1-D9C2-1046-8BE7-EC5E2F9F1FD0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D5202FBA-6123-2C4B-A230-142B020D8A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836" y="1213399"/>
            <a:ext cx="3412557" cy="276363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 Box 3">
            <a:extLst>
              <a:ext uri="{FF2B5EF4-FFF2-40B4-BE49-F238E27FC236}">
                <a16:creationId xmlns:a16="http://schemas.microsoft.com/office/drawing/2014/main" id="{19B8724A-A7EB-00C1-AB55-53460C3EAA5B}"/>
              </a:ext>
            </a:extLst>
          </p:cNvPr>
          <p:cNvSpPr txBox="1"/>
          <p:nvPr/>
        </p:nvSpPr>
        <p:spPr>
          <a:xfrm>
            <a:off x="8391666" y="789795"/>
            <a:ext cx="2824551" cy="245390"/>
          </a:xfrm>
          <a:prstGeom prst="rect">
            <a:avLst/>
          </a:prstGeom>
          <a:solidFill>
            <a:prstClr val="white"/>
          </a:solidFill>
          <a:ln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1000"/>
              </a:spcAft>
            </a:pPr>
            <a:r>
              <a:rPr lang="en-IE" sz="1600" b="1" i="0" dirty="0"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Scholars assisted by SAR in 2019 by discipline</a:t>
            </a:r>
            <a:endParaRPr lang="el-GR" i="1" dirty="0">
              <a:solidFill>
                <a:srgbClr val="44546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3">
            <a:extLst>
              <a:ext uri="{FF2B5EF4-FFF2-40B4-BE49-F238E27FC236}">
                <a16:creationId xmlns:a16="http://schemas.microsoft.com/office/drawing/2014/main" id="{411BC42F-D4E3-6764-F209-30DC9A6A80BC}"/>
              </a:ext>
            </a:extLst>
          </p:cNvPr>
          <p:cNvSpPr/>
          <p:nvPr/>
        </p:nvSpPr>
        <p:spPr>
          <a:xfrm>
            <a:off x="7966877" y="4845604"/>
            <a:ext cx="1905000" cy="1959864"/>
          </a:xfrm>
          <a:prstGeom prst="ellipse">
            <a:avLst/>
          </a:prstGeom>
          <a:solidFill>
            <a:srgbClr val="F13338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4">
            <a:extLst>
              <a:ext uri="{FF2B5EF4-FFF2-40B4-BE49-F238E27FC236}">
                <a16:creationId xmlns:a16="http://schemas.microsoft.com/office/drawing/2014/main" id="{D2260495-5925-0BCE-CECC-7EE59B24CBC5}"/>
              </a:ext>
            </a:extLst>
          </p:cNvPr>
          <p:cNvSpPr/>
          <p:nvPr/>
        </p:nvSpPr>
        <p:spPr>
          <a:xfrm>
            <a:off x="5686402" y="4845604"/>
            <a:ext cx="1905000" cy="1959864"/>
          </a:xfrm>
          <a:prstGeom prst="ellipse">
            <a:avLst/>
          </a:prstGeom>
          <a:solidFill>
            <a:srgbClr val="F13338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5">
            <a:extLst>
              <a:ext uri="{FF2B5EF4-FFF2-40B4-BE49-F238E27FC236}">
                <a16:creationId xmlns:a16="http://schemas.microsoft.com/office/drawing/2014/main" id="{25A6AAE2-7C2C-4AFC-3B77-F4F4E075B40D}"/>
              </a:ext>
            </a:extLst>
          </p:cNvPr>
          <p:cNvSpPr/>
          <p:nvPr/>
        </p:nvSpPr>
        <p:spPr>
          <a:xfrm>
            <a:off x="10217915" y="4845603"/>
            <a:ext cx="1905000" cy="1959864"/>
          </a:xfrm>
          <a:prstGeom prst="ellipse">
            <a:avLst/>
          </a:prstGeom>
          <a:solidFill>
            <a:srgbClr val="F13338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4" descr="L:\Data\Global Programs\SAR-Shared\1-SAR\1-Media &amp; Materials\1-Promotional Materials\1-Getting Involved\Getting Getting Involved Folder\Links\1440724202_megaphone.png">
            <a:extLst>
              <a:ext uri="{FF2B5EF4-FFF2-40B4-BE49-F238E27FC236}">
                <a16:creationId xmlns:a16="http://schemas.microsoft.com/office/drawing/2014/main" id="{30AD16F3-3863-6511-F8C1-82D0F96E4C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2861" y="5159990"/>
            <a:ext cx="973065" cy="973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L:\Data\Global Programs\SAR-Shared\1-SAR\1-Media &amp; Materials\1-Promotional Materials\1-Getting Involved\Getting Getting Involved Folder\Links\1440723863_conference.png">
            <a:extLst>
              <a:ext uri="{FF2B5EF4-FFF2-40B4-BE49-F238E27FC236}">
                <a16:creationId xmlns:a16="http://schemas.microsoft.com/office/drawing/2014/main" id="{24F5A3F2-3114-DF72-B1D5-CD4159344B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1325" y="515999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L:\Data\Global Programs\SAR-Shared\1-SAR\1-Media &amp; Materials\1-Promotional Materials\1-Getting Involved\Getting Getting Involved Folder\Links\1440723564_handshake.png">
            <a:extLst>
              <a:ext uri="{FF2B5EF4-FFF2-40B4-BE49-F238E27FC236}">
                <a16:creationId xmlns:a16="http://schemas.microsoft.com/office/drawing/2014/main" id="{40DA5155-4C74-D1F8-BDDE-B228C6B8E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876" y="5151860"/>
            <a:ext cx="1125805" cy="1125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3085ADB-1D9B-4377-DFB8-83AEB702CE6B}"/>
              </a:ext>
            </a:extLst>
          </p:cNvPr>
          <p:cNvSpPr txBox="1"/>
          <p:nvPr/>
        </p:nvSpPr>
        <p:spPr>
          <a:xfrm>
            <a:off x="5966926" y="6226790"/>
            <a:ext cx="164567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>
                <a:solidFill>
                  <a:schemeClr val="bg1"/>
                </a:solidFill>
                <a:latin typeface="+mj-lt"/>
                <a:ea typeface="Adobe Fan Heiti Std B" panose="020B0700000000000000" pitchFamily="34" charset="-128"/>
              </a:rPr>
              <a:t>PROTECTION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FF0E590-0245-8ECE-884A-D69AF9857982}"/>
              </a:ext>
            </a:extLst>
          </p:cNvPr>
          <p:cNvSpPr txBox="1"/>
          <p:nvPr/>
        </p:nvSpPr>
        <p:spPr>
          <a:xfrm>
            <a:off x="8176725" y="6226789"/>
            <a:ext cx="214327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>
                <a:solidFill>
                  <a:schemeClr val="bg1"/>
                </a:solidFill>
                <a:latin typeface="+mj-lt"/>
                <a:ea typeface="Adobe Fan Heiti Std B" panose="020B0700000000000000" pitchFamily="34" charset="-128"/>
              </a:rPr>
              <a:t>  ADVOCACY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E22D68-07E5-558A-3A27-452D731155CB}"/>
              </a:ext>
            </a:extLst>
          </p:cNvPr>
          <p:cNvSpPr txBox="1"/>
          <p:nvPr/>
        </p:nvSpPr>
        <p:spPr>
          <a:xfrm>
            <a:off x="10498659" y="6019395"/>
            <a:ext cx="214327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chemeClr val="bg1"/>
                </a:solidFill>
                <a:latin typeface="+mj-lt"/>
                <a:ea typeface="Adobe Fan Heiti Std B" panose="020B0700000000000000" pitchFamily="34" charset="-128"/>
              </a:rPr>
              <a:t>  LEARNING</a:t>
            </a:r>
          </a:p>
        </p:txBody>
      </p:sp>
    </p:spTree>
    <p:extLst>
      <p:ext uri="{BB962C8B-B14F-4D97-AF65-F5344CB8AC3E}">
        <p14:creationId xmlns:p14="http://schemas.microsoft.com/office/powerpoint/2010/main" val="117359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A picture containing building, outdoor, ground&#10;&#10;Description automatically generated">
            <a:extLst>
              <a:ext uri="{FF2B5EF4-FFF2-40B4-BE49-F238E27FC236}">
                <a16:creationId xmlns:a16="http://schemas.microsoft.com/office/drawing/2014/main" id="{3DBFFA37-0E68-6544-BCBC-85A4B5DD94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7781"/>
            <a:ext cx="9144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B3E47DF-9022-E446-8CA7-FF58B42393C4}"/>
              </a:ext>
            </a:extLst>
          </p:cNvPr>
          <p:cNvSpPr/>
          <p:nvPr/>
        </p:nvSpPr>
        <p:spPr>
          <a:xfrm>
            <a:off x="1524000" y="6172201"/>
            <a:ext cx="9144000" cy="685799"/>
          </a:xfrm>
          <a:prstGeom prst="rect">
            <a:avLst/>
          </a:prstGeom>
          <a:solidFill>
            <a:srgbClr val="FFFFFF">
              <a:alpha val="6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drawing of a person&#10;&#10;Description automatically generated">
            <a:extLst>
              <a:ext uri="{FF2B5EF4-FFF2-40B4-BE49-F238E27FC236}">
                <a16:creationId xmlns:a16="http://schemas.microsoft.com/office/drawing/2014/main" id="{322C4F98-BCE4-624D-8B19-6461C32FD7E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493"/>
          <a:stretch/>
        </p:blipFill>
        <p:spPr>
          <a:xfrm>
            <a:off x="8030489" y="6300354"/>
            <a:ext cx="2362200" cy="4294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683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+mn-lt"/>
                <a:cs typeface="Kalinga"/>
              </a:rPr>
              <a:t>SAR NATIONAL SECTIONS IN EUROPE</a:t>
            </a:r>
            <a:endParaRPr lang="en-US" sz="3200" b="1">
              <a:solidFill>
                <a:srgbClr val="FF0000"/>
              </a:solidFill>
              <a:latin typeface="+mn-lt"/>
              <a:cs typeface="Kalinga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143001"/>
            <a:ext cx="8229600" cy="49831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000" dirty="0"/>
              <a:t>National networks of higher education institutions dedicated to supporting threatened scholars and promoting academic freedom.</a:t>
            </a:r>
            <a:endParaRPr lang="en-US" sz="2000" dirty="0">
              <a:solidFill>
                <a:prstClr val="black"/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prstClr val="black"/>
                </a:solidFill>
              </a:rPr>
              <a:t>CARA-SAR UK Universities Network with CARA (2006)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prstClr val="black"/>
                </a:solidFill>
              </a:rPr>
              <a:t>SAR-UAF Netherlands Network (2009)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prstClr val="black"/>
                </a:solidFill>
              </a:rPr>
              <a:t>SAR-Ireland section with Universities Ireland (2009)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prstClr val="black"/>
                </a:solidFill>
              </a:rPr>
              <a:t>SAR- Norway section (2011)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prstClr val="black"/>
                </a:solidFill>
              </a:rPr>
              <a:t>SAR-Switzerland section (2014)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prstClr val="black"/>
                </a:solidFill>
              </a:rPr>
              <a:t>SAR-Sweden section (2016)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prstClr val="black"/>
                </a:solidFill>
              </a:rPr>
              <a:t>SAR-Germany section with Alexander von Humboldt Foundation (2016)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prstClr val="black"/>
                </a:solidFill>
              </a:rPr>
              <a:t>SAR-Finland section with UNIFI Universities Finland (2017)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prstClr val="black"/>
                </a:solidFill>
              </a:rPr>
              <a:t>SAR Italy section (2019)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prstClr val="black"/>
                </a:solidFill>
              </a:rPr>
              <a:t>SAR Denmark section (2019)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prstClr val="black"/>
                </a:solidFill>
              </a:rPr>
              <a:t>SAR Slovakia section with Bratislava Policy Institute (2019)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prstClr val="black"/>
                </a:solidFill>
              </a:rPr>
              <a:t>SAR Greece section (2021)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prstClr val="black"/>
                </a:solidFill>
              </a:rPr>
              <a:t>SAR Flanders (2021)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sz="2000" dirty="0">
              <a:solidFill>
                <a:prstClr val="black"/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endParaRPr lang="en-US" sz="20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7" name="Picture 6" descr="A group of people holding certificates&#10;&#10;Description automatically generated">
            <a:extLst>
              <a:ext uri="{FF2B5EF4-FFF2-40B4-BE49-F238E27FC236}">
                <a16:creationId xmlns:a16="http://schemas.microsoft.com/office/drawing/2014/main" id="{02753629-4713-250C-3C66-33194E2A27F0}"/>
              </a:ext>
            </a:extLst>
          </p:cNvPr>
          <p:cNvPicPr/>
          <p:nvPr/>
        </p:nvPicPr>
        <p:blipFill rotWithShape="1">
          <a:blip r:embed="rId5"/>
          <a:srcRect l="5485" t="14626" r="28374" b="14643"/>
          <a:stretch/>
        </p:blipFill>
        <p:spPr bwMode="auto">
          <a:xfrm>
            <a:off x="9261687" y="3877994"/>
            <a:ext cx="2924910" cy="16986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5A888C7-788C-B992-C7A3-44B15272E21C}"/>
              </a:ext>
            </a:extLst>
          </p:cNvPr>
          <p:cNvSpPr txBox="1"/>
          <p:nvPr/>
        </p:nvSpPr>
        <p:spPr>
          <a:xfrm>
            <a:off x="9261687" y="5642731"/>
            <a:ext cx="2965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400" b="1" dirty="0">
                <a:latin typeface="Calibri" panose="020F0502020204030204" pitchFamily="34" charset="0"/>
                <a:cs typeface="Calibri" panose="020F0502020204030204" pitchFamily="34" charset="0"/>
              </a:rPr>
              <a:t>Launch of SAR Europe, European Parliament, Brussels, November 2018 </a:t>
            </a:r>
          </a:p>
        </p:txBody>
      </p:sp>
    </p:spTree>
    <p:extLst>
      <p:ext uri="{BB962C8B-B14F-4D97-AF65-F5344CB8AC3E}">
        <p14:creationId xmlns:p14="http://schemas.microsoft.com/office/powerpoint/2010/main" val="289546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Bullet points"/>
          <p:cNvSpPr txBox="1">
            <a:spLocks noGrp="1"/>
          </p:cNvSpPr>
          <p:nvPr>
            <p:ph type="body" sz="quarter" idx="1"/>
          </p:nvPr>
        </p:nvSpPr>
        <p:spPr>
          <a:xfrm>
            <a:off x="3552092" y="2642398"/>
            <a:ext cx="8234524" cy="362547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Title:</a:t>
            </a: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		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Initiative to Support, Promote and Integrate 			Researchers at Risk in Europe PLUS </a:t>
            </a:r>
          </a:p>
          <a:p>
            <a:pPr marL="0" indent="0" fontAlgn="base">
              <a:buNone/>
            </a:pP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Duration: </a:t>
            </a: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	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September 2022 to August 2025</a:t>
            </a:r>
          </a:p>
          <a:p>
            <a:pPr marL="0" indent="0" fontAlgn="base">
              <a:buNone/>
            </a:pP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Coordinator: </a:t>
            </a: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	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SAR Europe at Maynooth University, Ireland</a:t>
            </a:r>
          </a:p>
          <a:p>
            <a:pPr marL="0" indent="0" fontAlgn="base">
              <a:buNone/>
            </a:pP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Consortium: </a:t>
            </a: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	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7 project partners, 3 associated partners, 9 			advisory board members </a:t>
            </a:r>
          </a:p>
          <a:p>
            <a:pPr marL="0" indent="0" fontAlgn="base">
              <a:buNone/>
            </a:pP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Funder: 	European Union’s </a:t>
            </a:r>
            <a:r>
              <a:rPr lang="fr-FR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Marie </a:t>
            </a:r>
            <a:r>
              <a:rPr lang="fr-FR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Skłodowska</a:t>
            </a:r>
            <a:r>
              <a:rPr lang="fr-FR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-Curie 			Actions (MSCA), Horizon Europe </a:t>
            </a:r>
          </a:p>
          <a:p>
            <a:pPr algn="l" rtl="0" fontAlgn="base"/>
            <a:endParaRPr lang="fr-FR" sz="2700" dirty="0">
              <a:solidFill>
                <a:srgbClr val="000000"/>
              </a:solidFill>
            </a:endParaRPr>
          </a:p>
          <a:p>
            <a:pPr algn="l" rtl="0" fontAlgn="base"/>
            <a:endParaRPr lang="en-IE" b="0" i="0" dirty="0">
              <a:solidFill>
                <a:srgbClr val="000000"/>
              </a:solidFill>
              <a:effectLst/>
            </a:endParaRPr>
          </a:p>
          <a:p>
            <a:pPr algn="l" rtl="0" fontAlgn="base"/>
            <a:endParaRPr lang="en-US" b="0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F49442-464E-FD17-81DD-182A85774724}"/>
              </a:ext>
            </a:extLst>
          </p:cNvPr>
          <p:cNvSpPr txBox="1"/>
          <p:nvPr/>
        </p:nvSpPr>
        <p:spPr>
          <a:xfrm>
            <a:off x="4654296" y="1719072"/>
            <a:ext cx="5661719" cy="7848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>
              <a:defRPr sz="7200" b="1">
                <a:solidFill>
                  <a:srgbClr val="30383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sz="3600" dirty="0"/>
              <a:t>INSPIREUROPE</a:t>
            </a:r>
            <a:r>
              <a:rPr sz="3600" dirty="0">
                <a:solidFill>
                  <a:srgbClr val="F0A93F"/>
                </a:solidFill>
              </a:rPr>
              <a:t>+</a:t>
            </a:r>
            <a:r>
              <a:rPr sz="3600" dirty="0"/>
              <a:t> </a:t>
            </a:r>
            <a:r>
              <a:rPr lang="en-IE" sz="3600" dirty="0"/>
              <a:t>FACTS</a:t>
            </a:r>
            <a:endParaRPr sz="3600" dirty="0"/>
          </a:p>
          <a:p>
            <a:pPr>
              <a:defRPr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sz="900" dirty="0"/>
              <a:t> </a:t>
            </a:r>
          </a:p>
        </p:txBody>
      </p:sp>
      <p:pic>
        <p:nvPicPr>
          <p:cNvPr id="2" name="MU-Scholars-at-Risk-Logos-_Europe-1.pdf" descr="MU-Scholars-at-Risk-Logos-_Europe-1.pdf">
            <a:extLst>
              <a:ext uri="{FF2B5EF4-FFF2-40B4-BE49-F238E27FC236}">
                <a16:creationId xmlns:a16="http://schemas.microsoft.com/office/drawing/2014/main" id="{34381A25-2E52-AAEC-CA5A-7CBCC7560B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6015" y="1719072"/>
            <a:ext cx="1799954" cy="618245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Maynooth University English logo colour (1).pdf" descr="Maynooth University English logo colour (1).pdf">
            <a:extLst>
              <a:ext uri="{FF2B5EF4-FFF2-40B4-BE49-F238E27FC236}">
                <a16:creationId xmlns:a16="http://schemas.microsoft.com/office/drawing/2014/main" id="{16805A13-7E14-FBAA-F392-5B8DF4021C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2777" y="2261102"/>
            <a:ext cx="1439223" cy="762592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AUSE-logo-RVB.pdf" descr="PAUSE-logo-RVB.pdf">
            <a:extLst>
              <a:ext uri="{FF2B5EF4-FFF2-40B4-BE49-F238E27FC236}">
                <a16:creationId xmlns:a16="http://schemas.microsoft.com/office/drawing/2014/main" id="{884B7020-E25B-63A3-E802-55CFF4731D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65545" y="3097017"/>
            <a:ext cx="923763" cy="463514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UGOT 2 Row CMYK.pdf" descr="UGOT 2 Row CMYK.pdf">
            <a:extLst>
              <a:ext uri="{FF2B5EF4-FFF2-40B4-BE49-F238E27FC236}">
                <a16:creationId xmlns:a16="http://schemas.microsoft.com/office/drawing/2014/main" id="{40633A43-19EA-0847-E430-D4000184A7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35257" y="3865612"/>
            <a:ext cx="654051" cy="482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LOGO AUTH ENGLISH.pdf" descr="LOGO AUTH ENGLISH.pdf">
            <a:extLst>
              <a:ext uri="{FF2B5EF4-FFF2-40B4-BE49-F238E27FC236}">
                <a16:creationId xmlns:a16="http://schemas.microsoft.com/office/drawing/2014/main" id="{BCE473EE-F54A-AE1D-8274-79C245D9D0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08070" y="4653293"/>
            <a:ext cx="581238" cy="955037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EUA logo CMYK.pdf" descr="EUA logo CMYK.pdf">
            <a:extLst>
              <a:ext uri="{FF2B5EF4-FFF2-40B4-BE49-F238E27FC236}">
                <a16:creationId xmlns:a16="http://schemas.microsoft.com/office/drawing/2014/main" id="{F7206236-4173-CDD5-2FF5-F668B6D238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24242" y="5580879"/>
            <a:ext cx="1491727" cy="665062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AvH_Logo_n7_b_rgb.pdf" descr="AvH_Logo_n7_b_rgb.pdf">
            <a:extLst>
              <a:ext uri="{FF2B5EF4-FFF2-40B4-BE49-F238E27FC236}">
                <a16:creationId xmlns:a16="http://schemas.microsoft.com/office/drawing/2014/main" id="{8BCD65AF-AC27-4C9F-B12E-62FC4FD7CD3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63793" y="5562801"/>
            <a:ext cx="1233788" cy="70121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CARA logo tagline.pdf" descr="CARA logo tagline.pdf">
            <a:extLst>
              <a:ext uri="{FF2B5EF4-FFF2-40B4-BE49-F238E27FC236}">
                <a16:creationId xmlns:a16="http://schemas.microsoft.com/office/drawing/2014/main" id="{4738EA6D-66F8-7F29-237D-D40C8615E9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00100" y="5872076"/>
            <a:ext cx="1076614" cy="4359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SAR Logo - With Prot. Adv. Learn.pdf" descr="SAR Logo - With Prot. Adv. Learn.pdf">
            <a:extLst>
              <a:ext uri="{FF2B5EF4-FFF2-40B4-BE49-F238E27FC236}">
                <a16:creationId xmlns:a16="http://schemas.microsoft.com/office/drawing/2014/main" id="{BF4F0903-81B8-32E5-0269-2E547CEC79B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80317" y="5841173"/>
            <a:ext cx="1509434" cy="42669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SRF_Europe_rgb.pdf" descr="SRF_Europe_rgb.pdf">
            <a:extLst>
              <a:ext uri="{FF2B5EF4-FFF2-40B4-BE49-F238E27FC236}">
                <a16:creationId xmlns:a16="http://schemas.microsoft.com/office/drawing/2014/main" id="{F2DAF8AF-056A-CA39-C10F-2555381DBDC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59773" y="5675653"/>
            <a:ext cx="1589046" cy="6323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logo-crue small.pdf" descr="logo-crue small.pdf">
            <a:extLst>
              <a:ext uri="{FF2B5EF4-FFF2-40B4-BE49-F238E27FC236}">
                <a16:creationId xmlns:a16="http://schemas.microsoft.com/office/drawing/2014/main" id="{BA1ED903-5EAD-842A-901A-B74366DACB3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57239" y="5580879"/>
            <a:ext cx="1275874" cy="64919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2BA21D3-E3DE-064A-88F7-4C5616060E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957" y="643467"/>
            <a:ext cx="7428086" cy="5571065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6368FDC-C0AE-4A06-A0B5-2F66C67E7439}"/>
              </a:ext>
            </a:extLst>
          </p:cNvPr>
          <p:cNvSpPr/>
          <p:nvPr/>
        </p:nvSpPr>
        <p:spPr>
          <a:xfrm>
            <a:off x="235145" y="415996"/>
            <a:ext cx="2346959" cy="162760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Develop a long-term sustainable cross-sectoral European  support structure </a:t>
            </a:r>
            <a:endParaRPr lang="en-IE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321110A-5543-4C97-A0AB-1176BF5D901E}"/>
              </a:ext>
            </a:extLst>
          </p:cNvPr>
          <p:cNvSpPr/>
          <p:nvPr/>
        </p:nvSpPr>
        <p:spPr>
          <a:xfrm>
            <a:off x="235144" y="2477597"/>
            <a:ext cx="2346960" cy="162760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IE" sz="1400" b="1" dirty="0">
                <a:solidFill>
                  <a:schemeClr val="accent1">
                    <a:lumMod val="50000"/>
                  </a:schemeClr>
                </a:solidFill>
              </a:rPr>
              <a:t>Contribute to informed policymaking across Europe to strengthen support  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B250256-6CDE-4B7E-8AEC-1E28D32E3721}"/>
              </a:ext>
            </a:extLst>
          </p:cNvPr>
          <p:cNvSpPr/>
          <p:nvPr/>
        </p:nvSpPr>
        <p:spPr>
          <a:xfrm>
            <a:off x="235144" y="4468556"/>
            <a:ext cx="2346960" cy="162760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IE" sz="1400" b="1" dirty="0">
                <a:solidFill>
                  <a:schemeClr val="accent1">
                    <a:lumMod val="50000"/>
                  </a:schemeClr>
                </a:solidFill>
              </a:rPr>
              <a:t>Bridge the gaps between national and European support mechanisms 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A6D0046-6752-4562-82EB-52CE1F24706A}"/>
              </a:ext>
            </a:extLst>
          </p:cNvPr>
          <p:cNvSpPr/>
          <p:nvPr/>
        </p:nvSpPr>
        <p:spPr>
          <a:xfrm>
            <a:off x="9503707" y="536473"/>
            <a:ext cx="2346960" cy="162760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IE" sz="1400" b="1" dirty="0">
                <a:solidFill>
                  <a:schemeClr val="accent1">
                    <a:lumMod val="50000"/>
                  </a:schemeClr>
                </a:solidFill>
              </a:rPr>
              <a:t>Improve career development opportunities for researchers at risk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CE161FC-5512-4051-9709-D73C2203143C}"/>
              </a:ext>
            </a:extLst>
          </p:cNvPr>
          <p:cNvSpPr/>
          <p:nvPr/>
        </p:nvSpPr>
        <p:spPr>
          <a:xfrm>
            <a:off x="9503707" y="2517081"/>
            <a:ext cx="2346960" cy="162760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IE" sz="1400" b="1" dirty="0">
                <a:solidFill>
                  <a:schemeClr val="accent1">
                    <a:lumMod val="50000"/>
                  </a:schemeClr>
                </a:solidFill>
              </a:rPr>
              <a:t>Prepares the work environment in academic and non-academic sectors 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0FCC1F3-52B4-4FBC-B8D6-3BC9ED2C293B}"/>
              </a:ext>
            </a:extLst>
          </p:cNvPr>
          <p:cNvSpPr/>
          <p:nvPr/>
        </p:nvSpPr>
        <p:spPr>
          <a:xfrm>
            <a:off x="9503707" y="4503216"/>
            <a:ext cx="2346960" cy="162760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IE" sz="1400" b="1" dirty="0">
                <a:solidFill>
                  <a:schemeClr val="accent1">
                    <a:lumMod val="50000"/>
                  </a:schemeClr>
                </a:solidFill>
              </a:rPr>
              <a:t>Grow the network of actors supporting researchers at risk with an emphasis on CESEE</a:t>
            </a:r>
          </a:p>
        </p:txBody>
      </p:sp>
    </p:spTree>
    <p:extLst>
      <p:ext uri="{BB962C8B-B14F-4D97-AF65-F5344CB8AC3E}">
        <p14:creationId xmlns:p14="http://schemas.microsoft.com/office/powerpoint/2010/main" val="264879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4B7151-E4DD-4383-AB0D-BAC506FFF5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532" t="12186" r="21855" b="5664"/>
          <a:stretch/>
        </p:blipFill>
        <p:spPr>
          <a:xfrm>
            <a:off x="5392886" y="302031"/>
            <a:ext cx="5714297" cy="6196539"/>
          </a:xfrm>
          <a:prstGeom prst="rect">
            <a:avLst/>
          </a:prstGeom>
        </p:spPr>
      </p:pic>
      <p:pic>
        <p:nvPicPr>
          <p:cNvPr id="9" name="Content Placeholder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C877873C-F568-C0F9-0E45-1E4251EBB0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480" y="4097525"/>
            <a:ext cx="3123847" cy="1330581"/>
          </a:xfrm>
          <a:prstGeom prst="rect">
            <a:avLst/>
          </a:prstGeom>
        </p:spPr>
      </p:pic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479DDE86-DC32-2D9F-255A-35114BFFADD6}"/>
              </a:ext>
            </a:extLst>
          </p:cNvPr>
          <p:cNvSpPr txBox="1">
            <a:spLocks/>
          </p:cNvSpPr>
          <p:nvPr/>
        </p:nvSpPr>
        <p:spPr>
          <a:xfrm>
            <a:off x="759312" y="1280753"/>
            <a:ext cx="3629113" cy="3031898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 err="1">
                <a:solidFill>
                  <a:schemeClr val="accent1"/>
                </a:solidFill>
              </a:rPr>
              <a:t>Inspireurope</a:t>
            </a:r>
            <a:r>
              <a:rPr lang="de-DE" b="1" dirty="0">
                <a:solidFill>
                  <a:schemeClr val="accent1"/>
                </a:solidFill>
              </a:rPr>
              <a:t> </a:t>
            </a:r>
            <a:r>
              <a:rPr lang="de-DE" b="1" dirty="0" err="1">
                <a:solidFill>
                  <a:schemeClr val="accent1"/>
                </a:solidFill>
              </a:rPr>
              <a:t>training</a:t>
            </a:r>
            <a:r>
              <a:rPr lang="de-DE" b="1" dirty="0">
                <a:solidFill>
                  <a:schemeClr val="accent1"/>
                </a:solidFill>
              </a:rPr>
              <a:t> support </a:t>
            </a:r>
            <a:r>
              <a:rPr lang="de-DE" b="1" dirty="0" err="1">
                <a:solidFill>
                  <a:schemeClr val="accent1"/>
                </a:solidFill>
              </a:rPr>
              <a:t>for</a:t>
            </a:r>
            <a:r>
              <a:rPr lang="de-DE" b="1" dirty="0">
                <a:solidFill>
                  <a:schemeClr val="accent1"/>
                </a:solidFill>
              </a:rPr>
              <a:t> </a:t>
            </a:r>
            <a:r>
              <a:rPr lang="de-DE" b="1" dirty="0" err="1">
                <a:solidFill>
                  <a:schemeClr val="accent1"/>
                </a:solidFill>
              </a:rPr>
              <a:t>scholars</a:t>
            </a:r>
            <a:r>
              <a:rPr lang="de-DE" b="1" dirty="0">
                <a:solidFill>
                  <a:schemeClr val="accent1"/>
                </a:solidFill>
              </a:rPr>
              <a:t> </a:t>
            </a:r>
            <a:r>
              <a:rPr lang="de-DE" b="1" dirty="0" err="1">
                <a:solidFill>
                  <a:schemeClr val="accent1"/>
                </a:solidFill>
              </a:rPr>
              <a:t>as</a:t>
            </a:r>
            <a:r>
              <a:rPr lang="de-DE" b="1" dirty="0">
                <a:solidFill>
                  <a:schemeClr val="accent1"/>
                </a:solidFill>
              </a:rPr>
              <a:t> </a:t>
            </a:r>
            <a:r>
              <a:rPr lang="de-DE" b="1" dirty="0" err="1">
                <a:solidFill>
                  <a:schemeClr val="accent1"/>
                </a:solidFill>
              </a:rPr>
              <a:t>well</a:t>
            </a:r>
            <a:r>
              <a:rPr lang="de-DE" b="1" dirty="0">
                <a:solidFill>
                  <a:schemeClr val="accent1"/>
                </a:solidFill>
              </a:rPr>
              <a:t> </a:t>
            </a:r>
            <a:r>
              <a:rPr lang="de-DE" b="1" dirty="0" err="1">
                <a:solidFill>
                  <a:schemeClr val="accent1"/>
                </a:solidFill>
              </a:rPr>
              <a:t>as</a:t>
            </a:r>
            <a:r>
              <a:rPr lang="de-DE" b="1" dirty="0">
                <a:solidFill>
                  <a:schemeClr val="accent1"/>
                </a:solidFill>
              </a:rPr>
              <a:t> </a:t>
            </a:r>
            <a:r>
              <a:rPr lang="de-DE" b="1" dirty="0" err="1">
                <a:solidFill>
                  <a:schemeClr val="accent1"/>
                </a:solidFill>
              </a:rPr>
              <a:t>employers</a:t>
            </a:r>
            <a:endParaRPr lang="de-DE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251D488D076A408F532115BB45DDEC" ma:contentTypeVersion="10" ma:contentTypeDescription="Create a new document." ma:contentTypeScope="" ma:versionID="6620161f559560c882fbdf54d84fb89b">
  <xsd:schema xmlns:xsd="http://www.w3.org/2001/XMLSchema" xmlns:xs="http://www.w3.org/2001/XMLSchema" xmlns:p="http://schemas.microsoft.com/office/2006/metadata/properties" xmlns:ns2="1b09da4b-253b-45a0-83f8-ee5601e0fc99" targetNamespace="http://schemas.microsoft.com/office/2006/metadata/properties" ma:root="true" ma:fieldsID="a93b06568db77b9ef77e833068e1db69" ns2:_="">
    <xsd:import namespace="1b09da4b-253b-45a0-83f8-ee5601e0fc9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09da4b-253b-45a0-83f8-ee5601e0fc9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6C1348C-D3B5-4224-BD2C-2200A5E37BCD}">
  <ds:schemaRefs>
    <ds:schemaRef ds:uri="http://purl.org/dc/dcmitype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1b09da4b-253b-45a0-83f8-ee5601e0fc99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EB625C0C-2313-447D-BD85-7B5ACD6D43E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b09da4b-253b-45a0-83f8-ee5601e0fc9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100B181-C9C9-4D21-9485-318FB95262C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3978</TotalTime>
  <Words>2285</Words>
  <Application>Microsoft Office PowerPoint</Application>
  <PresentationFormat>Widescreen</PresentationFormat>
  <Paragraphs>247</Paragraphs>
  <Slides>25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Arial</vt:lpstr>
      <vt:lpstr>Calibri</vt:lpstr>
      <vt:lpstr>Calibri Light</vt:lpstr>
      <vt:lpstr>Century Gothic</vt:lpstr>
      <vt:lpstr>Courier New</vt:lpstr>
      <vt:lpstr>Poppins</vt:lpstr>
      <vt:lpstr>Source Sans Pro</vt:lpstr>
      <vt:lpstr>Times New Roman</vt:lpstr>
      <vt:lpstr>Wingdings</vt:lpstr>
      <vt:lpstr>Office Theme</vt:lpstr>
      <vt:lpstr>EU actions for supporting Scholars @ Risk  The InspirEurope Project </vt:lpstr>
      <vt:lpstr>PowerPoint Presentation</vt:lpstr>
      <vt:lpstr>PowerPoint Presentation</vt:lpstr>
      <vt:lpstr>PowerPoint Presentation</vt:lpstr>
      <vt:lpstr>PowerPoint Presentation</vt:lpstr>
      <vt:lpstr>SAR NATIONAL SECTIONS IN EUROPE</vt:lpstr>
      <vt:lpstr>PowerPoint Presentation</vt:lpstr>
      <vt:lpstr>PowerPoint Presentation</vt:lpstr>
      <vt:lpstr>PowerPoint Presentation</vt:lpstr>
      <vt:lpstr>National-level Actions in Europe</vt:lpstr>
      <vt:lpstr>Researchers at Risk: Expanding Opportunities in Europe</vt:lpstr>
      <vt:lpstr>Researchers at Risk: Expanding Opportunities in Europe</vt:lpstr>
      <vt:lpstr>Inspireurope in the numbers</vt:lpstr>
      <vt:lpstr>PowerPoint Presentation</vt:lpstr>
      <vt:lpstr>SAR Greece Section formation history</vt:lpstr>
      <vt:lpstr>SAR Greece actions</vt:lpstr>
      <vt:lpstr>PowerPoint Presentation</vt:lpstr>
      <vt:lpstr>MSCA4Ukraine (Horizon Europe 2022-2026)</vt:lpstr>
      <vt:lpstr>PowerPoint Presentation</vt:lpstr>
      <vt:lpstr>PowerPoint Presentation</vt:lpstr>
      <vt:lpstr>PowerPoint Presentation</vt:lpstr>
      <vt:lpstr>Aim</vt:lpstr>
      <vt:lpstr>Target group</vt:lpstr>
      <vt:lpstr>Take home messages!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European universities welcoming researchers at risk, promoting academic freedom</dc:title>
  <dc:creator>Orla Duke</dc:creator>
  <cp:lastModifiedBy>Alexandros Triantafyllidis</cp:lastModifiedBy>
  <cp:revision>14</cp:revision>
  <cp:lastPrinted>2020-11-20T08:54:28Z</cp:lastPrinted>
  <dcterms:created xsi:type="dcterms:W3CDTF">2020-04-15T03:15:18Z</dcterms:created>
  <dcterms:modified xsi:type="dcterms:W3CDTF">2024-10-15T06:59:57Z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0x010100EB251D488D076A408F532115BB45DDEC</vt:lpwstr>
  </property>
</Properties>
</file>