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7" r:id="rId2"/>
    <p:sldId id="303" r:id="rId3"/>
    <p:sldId id="293" r:id="rId4"/>
    <p:sldId id="289" r:id="rId5"/>
    <p:sldId id="30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648"/>
    <a:srgbClr val="661543"/>
    <a:srgbClr val="FF6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00" autoAdjust="0"/>
  </p:normalViewPr>
  <p:slideViewPr>
    <p:cSldViewPr snapToGrid="0" snapToObjects="1">
      <p:cViewPr>
        <p:scale>
          <a:sx n="130" d="100"/>
          <a:sy n="130" d="100"/>
        </p:scale>
        <p:origin x="-1080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596CE-9076-5E42-8552-E369935B12A4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8E68C-7059-F840-BB00-B414235CC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b.pt/gri" TargetMode="External"/><Relationship Id="rId4" Type="http://schemas.openxmlformats.org/officeDocument/2006/relationships/hyperlink" Target="http://www.nowportugal.pt/index.php/pt/estudante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b.pt/gri" TargetMode="External"/><Relationship Id="rId4" Type="http://schemas.openxmlformats.org/officeDocument/2006/relationships/hyperlink" Target="http://www.nowportugal.pt/index.php/pt/estudante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F1648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Average Cost of Life in Bragança for a Student: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6F1648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6F1648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1648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Complete meal at the canteen = 2,30 €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F1648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(lunch or dinner)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6F1648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1648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Accommodation in apartments for foreign students with access to the Internet: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1648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			- single room = 125 € + bills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1648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			- sharing a doble room = 85 € + bills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F1648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6F1648"/>
              </a:solidFill>
              <a:latin typeface="+mn-lt"/>
              <a:cs typeface="Calibri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8E68C-7059-F840-BB00-B414235CC9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6F1648"/>
                </a:solidFill>
                <a:latin typeface="+mn-lt"/>
                <a:cs typeface="Calibri"/>
              </a:rPr>
              <a:t>Degrees taught </a:t>
            </a:r>
            <a:r>
              <a:rPr lang="en-US" sz="1600" b="1" dirty="0" smtClean="0">
                <a:solidFill>
                  <a:srgbClr val="661543"/>
                </a:solidFill>
                <a:latin typeface="+mn-lt"/>
                <a:cs typeface="Calibri"/>
              </a:rPr>
              <a:t>entirely in English:</a:t>
            </a:r>
          </a:p>
          <a:p>
            <a:pPr>
              <a:spcBef>
                <a:spcPts val="600"/>
              </a:spcBef>
            </a:pPr>
            <a:endParaRPr lang="en-US" sz="1400" dirty="0" smtClean="0">
              <a:solidFill>
                <a:srgbClr val="661543"/>
              </a:solidFill>
            </a:endParaRPr>
          </a:p>
          <a:p>
            <a:r>
              <a:rPr lang="en-US" sz="1400" dirty="0" smtClean="0">
                <a:solidFill>
                  <a:srgbClr val="661543"/>
                </a:solidFill>
                <a:latin typeface="+mn-lt"/>
                <a:cs typeface="Calibri"/>
              </a:rPr>
              <a:t>Bachelor level:</a:t>
            </a:r>
          </a:p>
          <a:p>
            <a:r>
              <a:rPr lang="en-US" dirty="0" smtClean="0">
                <a:solidFill>
                  <a:srgbClr val="661543"/>
                </a:solidFill>
                <a:latin typeface="+mn-lt"/>
                <a:cs typeface="Calibri"/>
              </a:rPr>
              <a:t>Chemical and Biological Engineering</a:t>
            </a:r>
          </a:p>
          <a:p>
            <a:r>
              <a:rPr lang="en-US" dirty="0" smtClean="0">
                <a:solidFill>
                  <a:srgbClr val="661543"/>
                </a:solidFill>
                <a:latin typeface="+mn-lt"/>
                <a:cs typeface="Calibri"/>
              </a:rPr>
              <a:t>Informatics Engineering</a:t>
            </a:r>
          </a:p>
          <a:p>
            <a:r>
              <a:rPr lang="en-US" dirty="0" smtClean="0">
                <a:solidFill>
                  <a:srgbClr val="661543"/>
                </a:solidFill>
                <a:latin typeface="+mn-lt"/>
                <a:cs typeface="Calibri"/>
              </a:rPr>
              <a:t>International Business Management </a:t>
            </a:r>
            <a:r>
              <a:rPr lang="en-US" sz="1600" dirty="0" smtClean="0">
                <a:solidFill>
                  <a:srgbClr val="661543"/>
                </a:solidFill>
                <a:latin typeface="+mn-lt"/>
                <a:cs typeface="Calibri"/>
              </a:rPr>
              <a:t/>
            </a:r>
            <a:br>
              <a:rPr lang="en-US" sz="1600" dirty="0" smtClean="0">
                <a:solidFill>
                  <a:srgbClr val="661543"/>
                </a:solidFill>
                <a:latin typeface="+mn-lt"/>
                <a:cs typeface="Calibri"/>
              </a:rPr>
            </a:br>
            <a:r>
              <a:rPr lang="en-US" sz="1600" dirty="0" smtClean="0">
                <a:solidFill>
                  <a:srgbClr val="661543"/>
                </a:solidFill>
                <a:latin typeface="+mn-lt"/>
                <a:cs typeface="Calibri"/>
              </a:rPr>
              <a:t/>
            </a:r>
            <a:br>
              <a:rPr lang="en-US" sz="1600" dirty="0" smtClean="0">
                <a:solidFill>
                  <a:srgbClr val="661543"/>
                </a:solidFill>
                <a:latin typeface="+mn-lt"/>
                <a:cs typeface="Calibri"/>
              </a:rPr>
            </a:br>
            <a:r>
              <a:rPr lang="en-US" sz="1400" dirty="0" smtClean="0">
                <a:solidFill>
                  <a:srgbClr val="661543"/>
                </a:solidFill>
                <a:latin typeface="+mn-lt"/>
                <a:cs typeface="Calibri"/>
              </a:rPr>
              <a:t>Master level:</a:t>
            </a:r>
            <a:br>
              <a:rPr lang="en-US" sz="1400" dirty="0" smtClean="0">
                <a:solidFill>
                  <a:srgbClr val="661543"/>
                </a:solidFill>
                <a:latin typeface="+mn-lt"/>
                <a:cs typeface="Calibri"/>
              </a:rPr>
            </a:br>
            <a:r>
              <a:rPr lang="en-US" dirty="0" smtClean="0">
                <a:solidFill>
                  <a:srgbClr val="661543"/>
                </a:solidFill>
                <a:latin typeface="+mn-lt"/>
                <a:cs typeface="Calibri"/>
              </a:rPr>
              <a:t>Biotechnological Engineering</a:t>
            </a:r>
          </a:p>
          <a:p>
            <a:pPr algn="just"/>
            <a:r>
              <a:rPr lang="en-US" dirty="0" smtClean="0">
                <a:solidFill>
                  <a:srgbClr val="661543"/>
                </a:solidFill>
                <a:latin typeface="+mn-lt"/>
                <a:cs typeface="Calibri"/>
              </a:rPr>
              <a:t>Chemical Engineering </a:t>
            </a:r>
          </a:p>
          <a:p>
            <a:pPr algn="just"/>
            <a:r>
              <a:rPr lang="en-US" dirty="0" smtClean="0">
                <a:solidFill>
                  <a:srgbClr val="661543"/>
                </a:solidFill>
                <a:latin typeface="+mn-lt"/>
                <a:cs typeface="Calibri"/>
              </a:rPr>
              <a:t>Information Systems</a:t>
            </a:r>
          </a:p>
          <a:p>
            <a:pPr algn="just"/>
            <a:r>
              <a:rPr lang="en-US" dirty="0" smtClean="0">
                <a:solidFill>
                  <a:srgbClr val="661543"/>
                </a:solidFill>
                <a:latin typeface="+mn-lt"/>
                <a:cs typeface="Calibri"/>
              </a:rPr>
              <a:t>Management </a:t>
            </a:r>
          </a:p>
          <a:p>
            <a:pPr algn="just"/>
            <a:r>
              <a:rPr lang="en-US" dirty="0" smtClean="0">
                <a:solidFill>
                  <a:srgbClr val="661543"/>
                </a:solidFill>
                <a:latin typeface="+mn-lt"/>
                <a:cs typeface="Calibri"/>
              </a:rPr>
              <a:t>Management of Forest Resources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8E68C-7059-F840-BB00-B414235CC9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200" b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Verdana" pitchFamily="34" charset="0"/>
              </a:rPr>
              <a:t>Mais informações:</a:t>
            </a:r>
          </a:p>
          <a:p>
            <a:pPr marL="0" indent="0" algn="ctr">
              <a:buNone/>
            </a:pPr>
            <a:r>
              <a:rPr lang="pl-PL" sz="1200" b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Verdana" pitchFamily="34" charset="0"/>
                <a:hlinkClick r:id="rId3"/>
              </a:rPr>
              <a:t>http://www.ipb.pt/gri</a:t>
            </a:r>
            <a:r>
              <a:rPr lang="pl-PL" sz="1200" b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Verdana" pitchFamily="34" charset="0"/>
              </a:rPr>
              <a:t> </a:t>
            </a:r>
            <a:r>
              <a:rPr lang="pt-PT" sz="1200" b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Verdana" pitchFamily="34" charset="0"/>
              </a:rPr>
              <a:t>e </a:t>
            </a:r>
            <a:r>
              <a:rPr lang="pt-BR" sz="1200" b="1" dirty="0" smtClean="0">
                <a:solidFill>
                  <a:srgbClr val="1F497D"/>
                </a:solidFill>
                <a:latin typeface="+mn-lt"/>
                <a:hlinkClick r:id="rId4"/>
              </a:rPr>
              <a:t>http://www.nowportugal.pt/index.php/pt/estudantes</a:t>
            </a:r>
            <a:endParaRPr lang="pt-PT" sz="1200" b="1" dirty="0" smtClean="0">
              <a:solidFill>
                <a:srgbClr val="1F497D"/>
              </a:solidFill>
              <a:latin typeface="+mn-lt"/>
              <a:ea typeface="Calibri" pitchFamily="34" charset="0"/>
              <a:cs typeface="Verdana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8E68C-7059-F840-BB00-B414235CC9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2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200" b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Verdana" pitchFamily="34" charset="0"/>
              </a:rPr>
              <a:t>Mais informações:</a:t>
            </a:r>
          </a:p>
          <a:p>
            <a:pPr marL="0" indent="0" algn="ctr">
              <a:buNone/>
            </a:pPr>
            <a:r>
              <a:rPr lang="pl-PL" sz="1200" b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Verdana" pitchFamily="34" charset="0"/>
                <a:hlinkClick r:id="rId3"/>
              </a:rPr>
              <a:t>http://www.ipb.pt/gri</a:t>
            </a:r>
            <a:r>
              <a:rPr lang="pl-PL" sz="1200" b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Verdana" pitchFamily="34" charset="0"/>
              </a:rPr>
              <a:t> </a:t>
            </a:r>
            <a:r>
              <a:rPr lang="pt-PT" sz="1200" b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Verdana" pitchFamily="34" charset="0"/>
              </a:rPr>
              <a:t>e </a:t>
            </a:r>
            <a:r>
              <a:rPr lang="pt-BR" sz="1200" b="1" dirty="0" smtClean="0">
                <a:solidFill>
                  <a:srgbClr val="1F497D"/>
                </a:solidFill>
                <a:latin typeface="+mn-lt"/>
                <a:hlinkClick r:id="rId4"/>
              </a:rPr>
              <a:t>http://www.nowportugal.pt/index.php/pt/estudantes</a:t>
            </a:r>
            <a:endParaRPr lang="pt-PT" sz="1200" b="1" dirty="0" smtClean="0">
              <a:solidFill>
                <a:srgbClr val="1F497D"/>
              </a:solidFill>
              <a:latin typeface="+mn-lt"/>
              <a:ea typeface="Calibri" pitchFamily="34" charset="0"/>
              <a:cs typeface="Verdana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8E68C-7059-F840-BB00-B414235CC9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75403"/>
            <a:ext cx="9144000" cy="21825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6005" y="2449485"/>
            <a:ext cx="8132397" cy="68253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F1648"/>
                </a:solidFill>
                <a:latin typeface="Calibri"/>
                <a:cs typeface="Calibri"/>
              </a:rPr>
              <a:t>Polytechnic Institute of </a:t>
            </a:r>
            <a:r>
              <a:rPr lang="en-US" sz="4000" b="1" dirty="0" smtClean="0">
                <a:solidFill>
                  <a:srgbClr val="6F1648"/>
                </a:solidFill>
                <a:latin typeface="Calibri"/>
                <a:cs typeface="Calibri"/>
              </a:rPr>
              <a:t>Bragança</a:t>
            </a:r>
            <a:r>
              <a:rPr lang="en-US" sz="4800" b="1" dirty="0" smtClean="0">
                <a:solidFill>
                  <a:srgbClr val="660066"/>
                </a:solidFill>
                <a:latin typeface="Calibri"/>
                <a:cs typeface="Calibri"/>
              </a:rPr>
              <a:t/>
            </a:r>
            <a:br>
              <a:rPr lang="en-US" sz="4800" b="1" dirty="0" smtClean="0">
                <a:solidFill>
                  <a:srgbClr val="660066"/>
                </a:solidFill>
                <a:latin typeface="Calibri"/>
                <a:cs typeface="Calibri"/>
              </a:rPr>
            </a:b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0123" y="2964590"/>
            <a:ext cx="8132397" cy="9248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International Relations Officer</a:t>
            </a:r>
          </a:p>
          <a:p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(Thessaloniki, May 2016)</a:t>
            </a: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54" y="312615"/>
            <a:ext cx="3031021" cy="55623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7024" y="176162"/>
            <a:ext cx="608150" cy="854697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6981" y="176162"/>
            <a:ext cx="601576" cy="8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4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54" y="312615"/>
            <a:ext cx="3031021" cy="556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7024" y="176162"/>
            <a:ext cx="608150" cy="854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6981" y="176162"/>
            <a:ext cx="601576" cy="854698"/>
          </a:xfrm>
          <a:prstGeom prst="rect">
            <a:avLst/>
          </a:prstGeom>
        </p:spPr>
      </p:pic>
      <p:pic>
        <p:nvPicPr>
          <p:cNvPr id="7" name="Picture 2" descr="Screen Shot 2016-04-29 at 16.57.4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4" y="2169994"/>
            <a:ext cx="3380783" cy="2712208"/>
          </a:xfrm>
          <a:prstGeom prst="rect">
            <a:avLst/>
          </a:prstGeom>
        </p:spPr>
      </p:pic>
      <p:sp>
        <p:nvSpPr>
          <p:cNvPr id="15" name="Rectângulo 14"/>
          <p:cNvSpPr/>
          <p:nvPr/>
        </p:nvSpPr>
        <p:spPr>
          <a:xfrm>
            <a:off x="-30248" y="1038320"/>
            <a:ext cx="9151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The </a:t>
            </a:r>
            <a:r>
              <a:rPr lang="en-US" sz="2400" b="1" dirty="0" smtClean="0">
                <a:solidFill>
                  <a:srgbClr val="6F1648"/>
                </a:solidFill>
                <a:latin typeface="Calibri" pitchFamily="34" charset="0"/>
                <a:cs typeface="Calibri"/>
              </a:rPr>
              <a:t>Polytechnic Institute of Bragança (IPB)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rgbClr val="6F1648"/>
                </a:solidFill>
                <a:latin typeface="Calibri"/>
                <a:cs typeface="Calibri"/>
              </a:rPr>
              <a:t>(Campus in Bragança and in </a:t>
            </a:r>
            <a:r>
              <a:rPr lang="en-US" sz="1600" b="1" dirty="0" err="1" smtClean="0">
                <a:solidFill>
                  <a:srgbClr val="6F1648"/>
                </a:solidFill>
                <a:latin typeface="Calibri"/>
                <a:cs typeface="Calibri"/>
              </a:rPr>
              <a:t>Mirandela</a:t>
            </a:r>
            <a:r>
              <a:rPr lang="en-US" sz="1600" b="1" dirty="0" smtClean="0">
                <a:solidFill>
                  <a:srgbClr val="6F1648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17" name="Picture 2" descr="Foto do Campu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54" y="5545794"/>
            <a:ext cx="1854927" cy="1203459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658863" y="2169994"/>
            <a:ext cx="3668118" cy="26693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n-US" sz="1600" b="1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Calibri"/>
              </a:rPr>
              <a:t>5 </a:t>
            </a:r>
            <a:r>
              <a:rPr lang="en-GB" sz="1600" b="1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Calibri"/>
              </a:rPr>
              <a:t>schools</a:t>
            </a:r>
            <a:r>
              <a:rPr lang="en-US" sz="1600" b="1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Calibri"/>
              </a:rPr>
              <a:t>:</a:t>
            </a:r>
          </a:p>
          <a:p>
            <a:pPr marL="285750" lvl="0" indent="-285750" algn="l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School </a:t>
            </a:r>
            <a:r>
              <a:rPr lang="en-US" sz="1600" dirty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of Agriculture (</a:t>
            </a:r>
            <a:r>
              <a:rPr lang="en-US" sz="1600" b="1" dirty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ESA</a:t>
            </a:r>
            <a:r>
              <a:rPr lang="en-US" sz="1600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285750" lvl="0" indent="-285750" algn="l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School </a:t>
            </a:r>
            <a:r>
              <a:rPr lang="en-US" sz="1600" dirty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of Education (</a:t>
            </a:r>
            <a:r>
              <a:rPr lang="en-US" sz="1600" b="1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ESE</a:t>
            </a:r>
            <a:r>
              <a:rPr lang="en-US" sz="1600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) 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 pitchFamily="34" charset="0"/>
              </a:rPr>
              <a:t>School </a:t>
            </a:r>
            <a:r>
              <a:rPr lang="en-US" sz="1600" dirty="0">
                <a:solidFill>
                  <a:srgbClr val="6F1648"/>
                </a:solidFill>
                <a:latin typeface="Calibri" pitchFamily="34" charset="0"/>
              </a:rPr>
              <a:t>of Health (</a:t>
            </a:r>
            <a:r>
              <a:rPr lang="en-US" sz="1600" b="1" dirty="0" err="1">
                <a:solidFill>
                  <a:srgbClr val="6F1648"/>
                </a:solidFill>
                <a:latin typeface="Calibri" pitchFamily="34" charset="0"/>
              </a:rPr>
              <a:t>ESSa</a:t>
            </a:r>
            <a:r>
              <a:rPr lang="en-US" sz="1600" dirty="0">
                <a:solidFill>
                  <a:srgbClr val="6F1648"/>
                </a:solidFill>
                <a:latin typeface="Calibri" pitchFamily="34" charset="0"/>
              </a:rPr>
              <a:t>) </a:t>
            </a:r>
            <a:endParaRPr lang="en-US" sz="1600" dirty="0" smtClean="0">
              <a:solidFill>
                <a:srgbClr val="6F1648"/>
              </a:solidFill>
              <a:latin typeface="Calibri" pitchFamily="34" charset="0"/>
            </a:endParaRPr>
          </a:p>
          <a:p>
            <a:pPr marL="285750" lvl="0" indent="-285750" algn="l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rgbClr val="6F1648"/>
                </a:solidFill>
                <a:latin typeface="Calibri" pitchFamily="34" charset="0"/>
              </a:rPr>
              <a:t>School of Technology and Management (</a:t>
            </a:r>
            <a:r>
              <a:rPr lang="en-US" sz="1600" b="1" dirty="0" err="1">
                <a:solidFill>
                  <a:srgbClr val="6F1648"/>
                </a:solidFill>
                <a:latin typeface="Calibri" pitchFamily="34" charset="0"/>
              </a:rPr>
              <a:t>ESTiG</a:t>
            </a:r>
            <a:r>
              <a:rPr lang="en-US" sz="1600" dirty="0">
                <a:solidFill>
                  <a:srgbClr val="6F1648"/>
                </a:solidFill>
                <a:latin typeface="Calibri" pitchFamily="34" charset="0"/>
              </a:rPr>
              <a:t>) </a:t>
            </a:r>
            <a:endParaRPr lang="en-US" sz="1600" dirty="0" smtClean="0">
              <a:solidFill>
                <a:srgbClr val="6F1648"/>
              </a:solidFill>
              <a:latin typeface="Calibri" pitchFamily="34" charset="0"/>
              <a:ea typeface="+mn-ea"/>
              <a:cs typeface="+mn-cs"/>
            </a:endParaRPr>
          </a:p>
          <a:p>
            <a:pPr marL="285750" lvl="0" indent="-285750" algn="l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School </a:t>
            </a:r>
            <a:r>
              <a:rPr lang="en-US" sz="1600" dirty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of Public Management, Communication and Tourism (</a:t>
            </a:r>
            <a:r>
              <a:rPr lang="en-US" sz="1600" b="1" dirty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EsACT</a:t>
            </a:r>
            <a:r>
              <a:rPr lang="en-US" sz="1600" dirty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600" dirty="0" err="1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Mirandela</a:t>
            </a:r>
            <a:r>
              <a:rPr lang="en-US" sz="1600" dirty="0">
                <a:solidFill>
                  <a:srgbClr val="6F1648"/>
                </a:solidFill>
                <a:latin typeface="Calibri" pitchFamily="34" charset="0"/>
                <a:ea typeface="+mn-ea"/>
                <a:cs typeface="+mn-cs"/>
              </a:rPr>
              <a:t>) </a:t>
            </a:r>
            <a:endParaRPr lang="en-US" sz="1600" dirty="0" smtClean="0">
              <a:solidFill>
                <a:srgbClr val="6F1648"/>
              </a:solidFill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20" name="Conexão recta unidireccional 19"/>
          <p:cNvCxnSpPr/>
          <p:nvPr/>
        </p:nvCxnSpPr>
        <p:spPr>
          <a:xfrm flipH="1" flipV="1">
            <a:off x="1119117" y="4244455"/>
            <a:ext cx="2371058" cy="171276"/>
          </a:xfrm>
          <a:prstGeom prst="straightConnector1">
            <a:avLst/>
          </a:prstGeom>
          <a:ln w="38100" cmpd="sng">
            <a:solidFill>
              <a:srgbClr val="6F16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m 30" descr="mirandela20ar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54109" y="5512262"/>
            <a:ext cx="1854927" cy="1219104"/>
          </a:xfrm>
          <a:prstGeom prst="rect">
            <a:avLst/>
          </a:prstGeom>
        </p:spPr>
      </p:pic>
      <p:pic>
        <p:nvPicPr>
          <p:cNvPr id="16" name="Imagem 15" descr="2013-04-20 13.03.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627" y="5545794"/>
            <a:ext cx="1854927" cy="120345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36" y="5512262"/>
            <a:ext cx="2201135" cy="12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Screen Shot 2016-04-29 at 17.38.5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02" y="5531638"/>
            <a:ext cx="1072860" cy="1220649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54" y="312615"/>
            <a:ext cx="3031021" cy="556237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7024" y="176162"/>
            <a:ext cx="608150" cy="854697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6981" y="176162"/>
            <a:ext cx="601576" cy="85469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76005" y="1361511"/>
            <a:ext cx="8132397" cy="3771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 smtClean="0">
              <a:solidFill>
                <a:srgbClr val="6F1648"/>
              </a:solidFill>
              <a:latin typeface="Calibri"/>
              <a:cs typeface="Calibri"/>
            </a:endParaRPr>
          </a:p>
          <a:p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International Relations Office</a:t>
            </a:r>
          </a:p>
          <a:p>
            <a:r>
              <a:rPr lang="en-US" sz="1400" b="1" dirty="0" smtClean="0">
                <a:solidFill>
                  <a:srgbClr val="6F1648"/>
                </a:solidFill>
                <a:latin typeface="Calibri"/>
                <a:cs typeface="Calibri"/>
              </a:rPr>
              <a:t>(central IRO for 5 schools)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9263" y="1746901"/>
            <a:ext cx="4243559" cy="17742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rgbClr val="6F1648"/>
                </a:solidFill>
                <a:latin typeface="Calibri"/>
                <a:cs typeface="Calibri"/>
              </a:rPr>
              <a:t>IPB in the </a:t>
            </a:r>
            <a:r>
              <a:rPr lang="en-US" sz="1800" b="1" dirty="0" smtClean="0">
                <a:solidFill>
                  <a:srgbClr val="6F1648"/>
                </a:solidFill>
                <a:latin typeface="Calibri"/>
                <a:cs typeface="Calibri"/>
              </a:rPr>
              <a:t>international </a:t>
            </a:r>
            <a:r>
              <a:rPr lang="en-US" sz="1800" b="1" dirty="0">
                <a:solidFill>
                  <a:srgbClr val="6F1648"/>
                </a:solidFill>
                <a:latin typeface="Calibri"/>
                <a:cs typeface="Calibri"/>
              </a:rPr>
              <a:t>context:</a:t>
            </a:r>
          </a:p>
          <a:p>
            <a:pPr>
              <a:spcBef>
                <a:spcPts val="0"/>
              </a:spcBef>
            </a:pPr>
            <a:endParaRPr lang="en-US" sz="1800" b="1" dirty="0">
              <a:solidFill>
                <a:srgbClr val="6F1648"/>
              </a:solidFill>
              <a:latin typeface="Calibri"/>
              <a:cs typeface="Calibri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6F1648"/>
                </a:solidFill>
                <a:latin typeface="Calibri"/>
                <a:cs typeface="Calibri"/>
              </a:rPr>
              <a:t>900 outgoing and incoming students </a:t>
            </a:r>
            <a:r>
              <a:rPr lang="en-US" sz="1600" dirty="0" smtClean="0">
                <a:solidFill>
                  <a:srgbClr val="6F1648"/>
                </a:solidFill>
                <a:latin typeface="Calibri"/>
                <a:cs typeface="Calibri"/>
              </a:rPr>
              <a:t>exchange/year</a:t>
            </a:r>
            <a:endParaRPr lang="en-US" sz="1600" dirty="0">
              <a:solidFill>
                <a:srgbClr val="6F1648"/>
              </a:solidFill>
              <a:latin typeface="Calibri"/>
              <a:cs typeface="Calibri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6F1648"/>
                </a:solidFill>
                <a:latin typeface="Calibri"/>
                <a:cs typeface="Calibri"/>
              </a:rPr>
              <a:t>200 lecturers and administrative staff of outgoing and incoming </a:t>
            </a:r>
            <a:r>
              <a:rPr lang="en-US" sz="1600" dirty="0" smtClean="0">
                <a:solidFill>
                  <a:srgbClr val="6F1648"/>
                </a:solidFill>
                <a:latin typeface="Calibri"/>
                <a:cs typeface="Calibri"/>
              </a:rPr>
              <a:t>exchange/year</a:t>
            </a:r>
            <a:endParaRPr lang="en-US" sz="1600" dirty="0">
              <a:solidFill>
                <a:srgbClr val="6F1648"/>
              </a:solidFill>
              <a:latin typeface="Calibri"/>
              <a:cs typeface="Calibri"/>
            </a:endParaRPr>
          </a:p>
        </p:txBody>
      </p:sp>
      <p:pic>
        <p:nvPicPr>
          <p:cNvPr id="20" name="Picture 2" descr="Screen Shot 2015-09-23 at 16.05.5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1" y="3712204"/>
            <a:ext cx="2733408" cy="1736963"/>
          </a:xfrm>
          <a:prstGeom prst="rect">
            <a:avLst/>
          </a:prstGeom>
        </p:spPr>
      </p:pic>
      <p:pic>
        <p:nvPicPr>
          <p:cNvPr id="21" name="Picture 11" descr="Rumuni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04" y="5531639"/>
            <a:ext cx="1756196" cy="12098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2" name="Picture 12" descr="Polska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2" y="5531639"/>
            <a:ext cx="1990562" cy="12206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3" name="Picture 13" descr="Brazylia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7" y="5531638"/>
            <a:ext cx="1833257" cy="12206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5" name="Picture 6" descr="4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93" y="5531639"/>
            <a:ext cx="2089427" cy="12206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683942" y="1902441"/>
            <a:ext cx="4259878" cy="30653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1800" b="1" dirty="0" smtClean="0">
                <a:solidFill>
                  <a:srgbClr val="6F1648"/>
                </a:solidFill>
                <a:latin typeface="Calibri"/>
                <a:cs typeface="Calibri"/>
              </a:rPr>
              <a:t>Projects and Activities:</a:t>
            </a:r>
            <a:endParaRPr lang="en-US" sz="1800" b="1" dirty="0">
              <a:solidFill>
                <a:srgbClr val="6F1648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 sz="1800" b="1" dirty="0">
              <a:solidFill>
                <a:srgbClr val="6F1648"/>
              </a:solidFill>
              <a:latin typeface="Calibri"/>
              <a:cs typeface="Calibri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/>
                <a:cs typeface="Calibri"/>
              </a:rPr>
              <a:t>Erasmus+ Mobility  (studies and placements) incoming/outgoing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/>
                <a:cs typeface="Calibri"/>
              </a:rPr>
              <a:t>Erasmus+ ICM program (studies)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/>
                <a:cs typeface="Calibri"/>
              </a:rPr>
              <a:t>Bilateral Cooperation with HEI non-EU countries (Africa, Asia and American countries) for studies, internships and research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/>
                <a:cs typeface="Calibri"/>
              </a:rPr>
              <a:t>International regular students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/>
                <a:cs typeface="Calibri"/>
              </a:rPr>
              <a:t>Erasmus Week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rgbClr val="6F1648"/>
                </a:solidFill>
                <a:latin typeface="Calibri"/>
                <a:cs typeface="Calibri"/>
              </a:rPr>
              <a:t>International Conferences and events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219264" y="1902441"/>
            <a:ext cx="4243558" cy="3546726"/>
          </a:xfrm>
          <a:prstGeom prst="rect">
            <a:avLst/>
          </a:prstGeom>
          <a:noFill/>
          <a:ln w="22225">
            <a:solidFill>
              <a:srgbClr val="6F16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4665605" y="1902441"/>
            <a:ext cx="4243558" cy="3546726"/>
          </a:xfrm>
          <a:prstGeom prst="rect">
            <a:avLst/>
          </a:prstGeom>
          <a:noFill/>
          <a:ln w="22225">
            <a:solidFill>
              <a:srgbClr val="6F16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027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6005" y="1039516"/>
            <a:ext cx="8132397" cy="4746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 smtClean="0">
              <a:solidFill>
                <a:srgbClr val="6F1648"/>
              </a:solidFill>
              <a:latin typeface="Calibri"/>
              <a:cs typeface="Calibri"/>
            </a:endParaRPr>
          </a:p>
          <a:p>
            <a:endParaRPr lang="en-US" sz="2400" b="1" dirty="0" smtClean="0">
              <a:solidFill>
                <a:srgbClr val="6F1648"/>
              </a:solidFill>
              <a:latin typeface="Calibri"/>
              <a:cs typeface="Calibri"/>
            </a:endParaRPr>
          </a:p>
          <a:p>
            <a:r>
              <a:rPr lang="en-US" sz="2400" b="1" dirty="0" err="1" smtClean="0">
                <a:solidFill>
                  <a:srgbClr val="6F1648"/>
                </a:solidFill>
                <a:latin typeface="Calibri"/>
                <a:cs typeface="Calibri"/>
              </a:rPr>
              <a:t>Inês</a:t>
            </a:r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 Rodrigues - International Relations Officer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54" y="312615"/>
            <a:ext cx="3031021" cy="55623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7024" y="176162"/>
            <a:ext cx="608150" cy="854697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6981" y="176162"/>
            <a:ext cx="601576" cy="854698"/>
          </a:xfrm>
          <a:prstGeom prst="rect">
            <a:avLst/>
          </a:prstGeom>
        </p:spPr>
      </p:pic>
      <p:pic>
        <p:nvPicPr>
          <p:cNvPr id="19" name="Picture 2" descr="2013-04-19 11.35.43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8" b="16090"/>
          <a:stretch/>
        </p:blipFill>
        <p:spPr>
          <a:xfrm>
            <a:off x="476005" y="4502814"/>
            <a:ext cx="4511873" cy="1734501"/>
          </a:xfrm>
          <a:prstGeom prst="rect">
            <a:avLst/>
          </a:prstGeom>
        </p:spPr>
      </p:pic>
      <p:pic>
        <p:nvPicPr>
          <p:cNvPr id="20" name="Picture 4" descr="NOW - Portugal Erasmus Consort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56" y="4557406"/>
            <a:ext cx="2843518" cy="1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82819" y="1856477"/>
            <a:ext cx="8607101" cy="20606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6F1648"/>
                </a:solidFill>
                <a:latin typeface="Calibri"/>
                <a:cs typeface="Calibri"/>
              </a:rPr>
              <a:t>Main tasks</a:t>
            </a:r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:</a:t>
            </a:r>
            <a:endParaRPr lang="en-US" sz="2400" b="1" dirty="0">
              <a:solidFill>
                <a:srgbClr val="6F1648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 sz="1800" b="1" dirty="0">
              <a:solidFill>
                <a:srgbClr val="6F1648"/>
              </a:solidFill>
              <a:latin typeface="Calibri"/>
              <a:cs typeface="Calibri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6F1648"/>
                </a:solidFill>
                <a:latin typeface="Calibri"/>
                <a:cs typeface="Calibri"/>
              </a:rPr>
              <a:t>Manage the Outgoing and Incoming Erasmus Placement (centralized for the 5 schools)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6F1648"/>
                </a:solidFill>
                <a:latin typeface="Calibri"/>
                <a:cs typeface="Calibri"/>
              </a:rPr>
              <a:t>Co-Coordination of the NOW Portugal Erasmus Consortium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6F1648"/>
                </a:solidFill>
                <a:latin typeface="Calibri"/>
                <a:cs typeface="Calibri"/>
              </a:rPr>
              <a:t>Support to all International events organization (Erasmus Week, Intensive Programs, Conferences, others)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6F1648"/>
                </a:solidFill>
                <a:latin typeface="Calibri"/>
                <a:cs typeface="Calibri"/>
              </a:rPr>
              <a:t>Support to all International projects/programs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endParaRPr lang="en-US" sz="1800" dirty="0">
              <a:solidFill>
                <a:srgbClr val="6F164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70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6001" y="1755520"/>
            <a:ext cx="8132397" cy="4484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 smtClean="0">
              <a:solidFill>
                <a:srgbClr val="6F1648"/>
              </a:solidFill>
              <a:latin typeface="Calibri"/>
              <a:cs typeface="Calibri"/>
            </a:endParaRPr>
          </a:p>
          <a:p>
            <a:endParaRPr lang="en-US" sz="2400" b="1" dirty="0" smtClean="0">
              <a:solidFill>
                <a:srgbClr val="6F1648"/>
              </a:solidFill>
              <a:latin typeface="Calibri"/>
              <a:cs typeface="Calibri"/>
            </a:endParaRPr>
          </a:p>
          <a:p>
            <a:r>
              <a:rPr lang="en-US" sz="2400" b="1" dirty="0" err="1" smtClean="0">
                <a:solidFill>
                  <a:srgbClr val="6F1648"/>
                </a:solidFill>
                <a:latin typeface="Calibri"/>
                <a:cs typeface="Calibri"/>
              </a:rPr>
              <a:t>Inês</a:t>
            </a:r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6F1648"/>
                </a:solidFill>
                <a:latin typeface="Calibri"/>
                <a:cs typeface="Calibri"/>
              </a:rPr>
              <a:t>Barbedo</a:t>
            </a:r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 – Dep. Informatics and Mathematics</a:t>
            </a:r>
          </a:p>
          <a:p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      Academic Coordinator  </a:t>
            </a:r>
          </a:p>
          <a:p>
            <a:r>
              <a:rPr lang="en-US" sz="2400" b="1" dirty="0" smtClean="0">
                <a:solidFill>
                  <a:srgbClr val="6F1648"/>
                </a:solidFill>
                <a:latin typeface="Calibri"/>
                <a:cs typeface="Calibri"/>
              </a:rPr>
              <a:t>School of Public Management, Communication and Tourism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97" y="200832"/>
            <a:ext cx="3031021" cy="55623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7024" y="176162"/>
            <a:ext cx="608150" cy="854697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6981" y="176162"/>
            <a:ext cx="601576" cy="854698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68449" y="3369034"/>
            <a:ext cx="8607101" cy="20606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6F1648"/>
                </a:solidFill>
                <a:latin typeface="Calibri"/>
                <a:cs typeface="Calibri"/>
              </a:rPr>
              <a:t>In collaboration </a:t>
            </a:r>
            <a:r>
              <a:rPr lang="en-US" sz="2000" b="1" dirty="0">
                <a:solidFill>
                  <a:srgbClr val="6F1648"/>
                </a:solidFill>
                <a:latin typeface="Calibri"/>
                <a:cs typeface="Calibri"/>
              </a:rPr>
              <a:t>with central </a:t>
            </a:r>
            <a:r>
              <a:rPr lang="en-US" sz="2000" b="1" dirty="0" smtClean="0">
                <a:solidFill>
                  <a:srgbClr val="6F1648"/>
                </a:solidFill>
                <a:latin typeface="Calibri"/>
                <a:cs typeface="Calibri"/>
              </a:rPr>
              <a:t>IRO:</a:t>
            </a:r>
          </a:p>
          <a:p>
            <a:pPr>
              <a:spcBef>
                <a:spcPts val="0"/>
              </a:spcBef>
            </a:pPr>
            <a:endParaRPr lang="en-US" sz="1800" b="1" dirty="0">
              <a:solidFill>
                <a:srgbClr val="6F1648"/>
              </a:solidFill>
              <a:latin typeface="Calibri"/>
              <a:cs typeface="Calibri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6F1648"/>
                </a:solidFill>
                <a:latin typeface="Calibri"/>
                <a:cs typeface="Calibri"/>
              </a:rPr>
              <a:t>provide </a:t>
            </a:r>
            <a:r>
              <a:rPr lang="en-US" sz="1800" dirty="0">
                <a:solidFill>
                  <a:srgbClr val="6F1648"/>
                </a:solidFill>
                <a:latin typeface="Calibri"/>
                <a:cs typeface="Calibri"/>
              </a:rPr>
              <a:t>information about the possible actions within ERASMUS+;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6F1648"/>
                </a:solidFill>
                <a:latin typeface="Calibri"/>
                <a:cs typeface="Calibri"/>
              </a:rPr>
              <a:t>analyze applications and </a:t>
            </a:r>
            <a:r>
              <a:rPr lang="en-US" sz="1800" dirty="0">
                <a:solidFill>
                  <a:srgbClr val="6F1648"/>
                </a:solidFill>
                <a:latin typeface="Calibri"/>
                <a:cs typeface="Calibri"/>
              </a:rPr>
              <a:t>designate outgoing students and staff for mobility </a:t>
            </a:r>
            <a:r>
              <a:rPr lang="en-US" sz="1800" dirty="0" smtClean="0">
                <a:solidFill>
                  <a:srgbClr val="6F1648"/>
                </a:solidFill>
                <a:latin typeface="Calibri"/>
                <a:cs typeface="Calibri"/>
              </a:rPr>
              <a:t>programs</a:t>
            </a:r>
            <a:r>
              <a:rPr lang="en-US" sz="1800" dirty="0">
                <a:solidFill>
                  <a:srgbClr val="6F1648"/>
                </a:solidFill>
                <a:latin typeface="Calibri"/>
                <a:cs typeface="Calibri"/>
              </a:rPr>
              <a:t>;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800" dirty="0">
                <a:solidFill>
                  <a:srgbClr val="6F1648"/>
                </a:solidFill>
                <a:latin typeface="Calibri"/>
                <a:cs typeface="Calibri"/>
              </a:rPr>
              <a:t>help (incoming and outgoing) students with academic procedures and the Learning Agreements;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6F1648"/>
                </a:solidFill>
                <a:latin typeface="Calibri"/>
                <a:cs typeface="Calibri"/>
              </a:rPr>
              <a:t>suggest </a:t>
            </a:r>
            <a:r>
              <a:rPr lang="en-US" sz="1800" dirty="0">
                <a:solidFill>
                  <a:srgbClr val="6F1648"/>
                </a:solidFill>
                <a:latin typeface="Calibri"/>
                <a:cs typeface="Calibri"/>
              </a:rPr>
              <a:t>and review new partnerships considering the capacities and strategic areas of the school.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endParaRPr lang="en-US" sz="1800" dirty="0" smtClean="0">
              <a:solidFill>
                <a:srgbClr val="6F1648"/>
              </a:solidFill>
              <a:latin typeface="Calibri"/>
              <a:cs typeface="Calibri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endParaRPr lang="en-US" sz="1800" dirty="0">
              <a:solidFill>
                <a:srgbClr val="6F1648"/>
              </a:solidFill>
              <a:latin typeface="Calibri"/>
              <a:cs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1" y="5108089"/>
            <a:ext cx="4235179" cy="15676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98" y="5104409"/>
            <a:ext cx="2793502" cy="15713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8089"/>
            <a:ext cx="2797319" cy="15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F1648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3830</TotalTime>
  <Words>394</Words>
  <Application>Microsoft Macintosh PowerPoint</Application>
  <PresentationFormat>On-screen Show (4:3)</PresentationFormat>
  <Paragraphs>73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Breeze</vt:lpstr>
      <vt:lpstr>Polytechnic Institute of Bragança </vt:lpstr>
      <vt:lpstr>PowerPoint Presentation</vt:lpstr>
      <vt:lpstr>PowerPoint Presentation</vt:lpstr>
      <vt:lpstr>PowerPoint Presentation</vt:lpstr>
      <vt:lpstr>PowerPoint Presentation</vt:lpstr>
    </vt:vector>
  </TitlesOfParts>
  <Company>IPB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Sylwia Solczak</dc:creator>
  <cp:lastModifiedBy>Inês Rodrigues</cp:lastModifiedBy>
  <cp:revision>308</cp:revision>
  <dcterms:created xsi:type="dcterms:W3CDTF">2011-07-14T13:56:08Z</dcterms:created>
  <dcterms:modified xsi:type="dcterms:W3CDTF">2016-05-05T08:05:27Z</dcterms:modified>
</cp:coreProperties>
</file>