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8"/>
    <p:restoredTop sz="50000"/>
  </p:normalViewPr>
  <p:slideViewPr>
    <p:cSldViewPr snapToGrid="0" snapToObjects="1">
      <p:cViewPr varScale="1">
        <p:scale>
          <a:sx n="116" d="100"/>
          <a:sy n="116" d="100"/>
        </p:scale>
        <p:origin x="10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smtClean="0"/>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a:p>
        </p:txBody>
      </p:sp>
      <p:sp>
        <p:nvSpPr>
          <p:cNvPr id="4" name="Date Placeholder 3"/>
          <p:cNvSpPr>
            <a:spLocks noGrp="1"/>
          </p:cNvSpPr>
          <p:nvPr>
            <p:ph type="dt" sz="half" idx="10"/>
          </p:nvPr>
        </p:nvSpPr>
        <p:spPr/>
        <p:txBody>
          <a:bodyPr/>
          <a:lstStyle>
            <a:lvl1pPr>
              <a:defRPr/>
            </a:lvl1pPr>
          </a:lstStyle>
          <a:p>
            <a:fld id="{3DAE42AC-F00E-4A24-AA77-AA3A1CB4F8B9}" type="datetimeFigureOut">
              <a:rPr lang="en-US" altLang="pt-PT"/>
              <a:pPr/>
              <a:t>5/4/2016</a:t>
            </a:fld>
            <a:endParaRPr lang="en-US" altLang="pt-P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A53A4C-7FA9-41E4-85A2-2F3F7AE54B17}" type="slidenum">
              <a:rPr lang="en-US" altLang="pt-PT"/>
              <a:pPr/>
              <a:t>‹nº›</a:t>
            </a:fld>
            <a:endParaRPr lang="en-US" altLang="pt-PT"/>
          </a:p>
        </p:txBody>
      </p:sp>
    </p:spTree>
    <p:extLst>
      <p:ext uri="{BB962C8B-B14F-4D97-AF65-F5344CB8AC3E}">
        <p14:creationId xmlns:p14="http://schemas.microsoft.com/office/powerpoint/2010/main" val="267700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lvl1pPr>
              <a:defRPr/>
            </a:lvl1pPr>
          </a:lstStyle>
          <a:p>
            <a:fld id="{C3B52D68-A006-42D4-B5CC-721E6C9136BD}" type="datetimeFigureOut">
              <a:rPr lang="en-US" altLang="pt-PT"/>
              <a:pPr/>
              <a:t>5/4/2016</a:t>
            </a:fld>
            <a:endParaRPr lang="en-US" altLang="pt-P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763428-E415-4B8F-A61A-DC56FA3FC988}" type="slidenum">
              <a:rPr lang="en-US" altLang="pt-PT"/>
              <a:pPr/>
              <a:t>‹nº›</a:t>
            </a:fld>
            <a:endParaRPr lang="en-US" altLang="pt-PT"/>
          </a:p>
        </p:txBody>
      </p:sp>
    </p:spTree>
    <p:extLst>
      <p:ext uri="{BB962C8B-B14F-4D97-AF65-F5344CB8AC3E}">
        <p14:creationId xmlns:p14="http://schemas.microsoft.com/office/powerpoint/2010/main" val="92514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1504"/>
            <a:ext cx="2057400" cy="5344659"/>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457200" y="781504"/>
            <a:ext cx="6019800" cy="5344659"/>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a:defRPr/>
            </a:lvl1pPr>
          </a:lstStyle>
          <a:p>
            <a:fld id="{06A632A9-A1C6-4CB7-9D9C-7CFC281BCF66}" type="datetimeFigureOut">
              <a:rPr lang="en-US" altLang="pt-PT"/>
              <a:pPr/>
              <a:t>5/4/2016</a:t>
            </a:fld>
            <a:endParaRPr lang="en-US" altLang="pt-P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EAC460-4709-48B7-B9F7-DA77CDC2DD5F}" type="slidenum">
              <a:rPr lang="en-US" altLang="pt-PT"/>
              <a:pPr/>
              <a:t>‹nº›</a:t>
            </a:fld>
            <a:endParaRPr lang="en-US" altLang="pt-PT"/>
          </a:p>
        </p:txBody>
      </p:sp>
    </p:spTree>
    <p:extLst>
      <p:ext uri="{BB962C8B-B14F-4D97-AF65-F5344CB8AC3E}">
        <p14:creationId xmlns:p14="http://schemas.microsoft.com/office/powerpoint/2010/main" val="326728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lvl1pPr>
              <a:defRPr/>
            </a:lvl1pPr>
          </a:lstStyle>
          <a:p>
            <a:fld id="{FB1AB6E8-244D-4377-B985-FB07E5DE422A}" type="datetimeFigureOut">
              <a:rPr lang="en-US" altLang="pt-PT"/>
              <a:pPr/>
              <a:t>5/4/2016</a:t>
            </a:fld>
            <a:endParaRPr lang="en-US" altLang="pt-P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DEA1F3-7F2B-4CD5-8661-963CC7EB0C03}" type="slidenum">
              <a:rPr lang="en-US" altLang="pt-PT"/>
              <a:pPr/>
              <a:t>‹nº›</a:t>
            </a:fld>
            <a:endParaRPr lang="en-US" altLang="pt-PT"/>
          </a:p>
        </p:txBody>
      </p:sp>
    </p:spTree>
    <p:extLst>
      <p:ext uri="{BB962C8B-B14F-4D97-AF65-F5344CB8AC3E}">
        <p14:creationId xmlns:p14="http://schemas.microsoft.com/office/powerpoint/2010/main" val="120489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lvl1pPr>
              <a:defRPr/>
            </a:lvl1pPr>
          </a:lstStyle>
          <a:p>
            <a:fld id="{D7CBEA1D-59E1-4A87-AF55-CEBCF90010C7}" type="datetimeFigureOut">
              <a:rPr lang="en-US" altLang="pt-PT"/>
              <a:pPr/>
              <a:t>5/4/2016</a:t>
            </a:fld>
            <a:endParaRPr lang="en-US" altLang="pt-P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6F5F66-803E-43AA-B880-ABE44BD0F2F9}" type="slidenum">
              <a:rPr lang="en-US" altLang="pt-PT"/>
              <a:pPr/>
              <a:t>‹nº›</a:t>
            </a:fld>
            <a:endParaRPr lang="en-US" altLang="pt-PT"/>
          </a:p>
        </p:txBody>
      </p:sp>
    </p:spTree>
    <p:extLst>
      <p:ext uri="{BB962C8B-B14F-4D97-AF65-F5344CB8AC3E}">
        <p14:creationId xmlns:p14="http://schemas.microsoft.com/office/powerpoint/2010/main" val="175879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sz="half" idx="1"/>
          </p:nvPr>
        </p:nvSpPr>
        <p:spPr>
          <a:xfrm>
            <a:off x="457200" y="1856071"/>
            <a:ext cx="4038600" cy="42700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Content Placeholder 3"/>
          <p:cNvSpPr>
            <a:spLocks noGrp="1"/>
          </p:cNvSpPr>
          <p:nvPr>
            <p:ph sz="half" idx="2"/>
          </p:nvPr>
        </p:nvSpPr>
        <p:spPr>
          <a:xfrm>
            <a:off x="4648200" y="1856071"/>
            <a:ext cx="4038600" cy="42700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3"/>
          <p:cNvSpPr>
            <a:spLocks noGrp="1"/>
          </p:cNvSpPr>
          <p:nvPr>
            <p:ph type="dt" sz="half" idx="10"/>
          </p:nvPr>
        </p:nvSpPr>
        <p:spPr/>
        <p:txBody>
          <a:bodyPr/>
          <a:lstStyle>
            <a:lvl1pPr>
              <a:defRPr/>
            </a:lvl1pPr>
          </a:lstStyle>
          <a:p>
            <a:fld id="{E6EBCF1F-415E-4195-A00A-F20D65975928}" type="datetimeFigureOut">
              <a:rPr lang="en-US" altLang="pt-PT"/>
              <a:pPr/>
              <a:t>5/4/2016</a:t>
            </a:fld>
            <a:endParaRPr lang="en-US" altLang="pt-P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FD891C-89A1-4ADB-938C-995638064BE8}" type="slidenum">
              <a:rPr lang="en-US" altLang="pt-PT"/>
              <a:pPr/>
              <a:t>‹nº›</a:t>
            </a:fld>
            <a:endParaRPr lang="en-US" altLang="pt-PT"/>
          </a:p>
        </p:txBody>
      </p:sp>
    </p:spTree>
    <p:extLst>
      <p:ext uri="{BB962C8B-B14F-4D97-AF65-F5344CB8AC3E}">
        <p14:creationId xmlns:p14="http://schemas.microsoft.com/office/powerpoint/2010/main" val="19003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457200" y="185499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457200" y="2637575"/>
            <a:ext cx="4040188" cy="3488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45025" y="185499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025" y="2637575"/>
            <a:ext cx="4041775" cy="3488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3"/>
          <p:cNvSpPr>
            <a:spLocks noGrp="1"/>
          </p:cNvSpPr>
          <p:nvPr>
            <p:ph type="dt" sz="half" idx="10"/>
          </p:nvPr>
        </p:nvSpPr>
        <p:spPr/>
        <p:txBody>
          <a:bodyPr/>
          <a:lstStyle>
            <a:lvl1pPr>
              <a:defRPr/>
            </a:lvl1pPr>
          </a:lstStyle>
          <a:p>
            <a:fld id="{194AF90E-7727-4EC0-A346-56CE66312AF3}" type="datetimeFigureOut">
              <a:rPr lang="en-US" altLang="pt-PT"/>
              <a:pPr/>
              <a:t>5/4/2016</a:t>
            </a:fld>
            <a:endParaRPr lang="en-US" altLang="pt-PT"/>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5C71C5-570A-45F6-9A7A-37309499C131}" type="slidenum">
              <a:rPr lang="en-US" altLang="pt-PT"/>
              <a:pPr/>
              <a:t>‹nº›</a:t>
            </a:fld>
            <a:endParaRPr lang="en-US" altLang="pt-PT"/>
          </a:p>
        </p:txBody>
      </p:sp>
    </p:spTree>
    <p:extLst>
      <p:ext uri="{BB962C8B-B14F-4D97-AF65-F5344CB8AC3E}">
        <p14:creationId xmlns:p14="http://schemas.microsoft.com/office/powerpoint/2010/main" val="1407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3"/>
          <p:cNvSpPr>
            <a:spLocks noGrp="1"/>
          </p:cNvSpPr>
          <p:nvPr>
            <p:ph type="dt" sz="half" idx="10"/>
          </p:nvPr>
        </p:nvSpPr>
        <p:spPr/>
        <p:txBody>
          <a:bodyPr/>
          <a:lstStyle>
            <a:lvl1pPr>
              <a:defRPr/>
            </a:lvl1pPr>
          </a:lstStyle>
          <a:p>
            <a:fld id="{B8A96BCE-5EFB-43FA-BE1C-507F73D029D6}" type="datetimeFigureOut">
              <a:rPr lang="en-US" altLang="pt-PT"/>
              <a:pPr/>
              <a:t>5/4/2016</a:t>
            </a:fld>
            <a:endParaRPr lang="en-US" altLang="pt-PT"/>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E598875-00FF-4B10-A4A1-64ACF053C36E}" type="slidenum">
              <a:rPr lang="en-US" altLang="pt-PT"/>
              <a:pPr/>
              <a:t>‹nº›</a:t>
            </a:fld>
            <a:endParaRPr lang="en-US" altLang="pt-PT"/>
          </a:p>
        </p:txBody>
      </p:sp>
    </p:spTree>
    <p:extLst>
      <p:ext uri="{BB962C8B-B14F-4D97-AF65-F5344CB8AC3E}">
        <p14:creationId xmlns:p14="http://schemas.microsoft.com/office/powerpoint/2010/main" val="165507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B4DE249-753A-4098-88CB-3F382B920F9D}" type="datetimeFigureOut">
              <a:rPr lang="en-US" altLang="pt-PT"/>
              <a:pPr/>
              <a:t>5/4/2016</a:t>
            </a:fld>
            <a:endParaRPr lang="en-US" altLang="pt-PT"/>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FB52975-3FD1-4CD8-9805-2FA8C57BA92B}" type="slidenum">
              <a:rPr lang="en-US" altLang="pt-PT"/>
              <a:pPr/>
              <a:t>‹nº›</a:t>
            </a:fld>
            <a:endParaRPr lang="en-US" altLang="pt-PT"/>
          </a:p>
        </p:txBody>
      </p:sp>
    </p:spTree>
    <p:extLst>
      <p:ext uri="{BB962C8B-B14F-4D97-AF65-F5344CB8AC3E}">
        <p14:creationId xmlns:p14="http://schemas.microsoft.com/office/powerpoint/2010/main" val="163649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3008313" cy="1162050"/>
          </a:xfrm>
        </p:spPr>
        <p:txBody>
          <a:bodyPr anchor="b"/>
          <a:lstStyle>
            <a:lvl1pPr algn="l">
              <a:defRPr sz="2000" b="1"/>
            </a:lvl1pPr>
          </a:lstStyle>
          <a:p>
            <a:r>
              <a:rPr lang="pt-PT" smtClean="0"/>
              <a:t>Clique para editar o estilo</a:t>
            </a:r>
            <a:endParaRPr lang="en-US" dirty="0"/>
          </a:p>
        </p:txBody>
      </p:sp>
      <p:sp>
        <p:nvSpPr>
          <p:cNvPr id="3" name="Content Placeholder 2"/>
          <p:cNvSpPr>
            <a:spLocks noGrp="1"/>
          </p:cNvSpPr>
          <p:nvPr>
            <p:ph idx="1"/>
          </p:nvPr>
        </p:nvSpPr>
        <p:spPr>
          <a:xfrm>
            <a:off x="3575050" y="854075"/>
            <a:ext cx="5111750" cy="5272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Text Placeholder 3"/>
          <p:cNvSpPr>
            <a:spLocks noGrp="1"/>
          </p:cNvSpPr>
          <p:nvPr>
            <p:ph type="body" sz="half" idx="2"/>
          </p:nvPr>
        </p:nvSpPr>
        <p:spPr>
          <a:xfrm>
            <a:off x="457200" y="2161346"/>
            <a:ext cx="3008313" cy="39648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3"/>
          <p:cNvSpPr>
            <a:spLocks noGrp="1"/>
          </p:cNvSpPr>
          <p:nvPr>
            <p:ph type="dt" sz="half" idx="10"/>
          </p:nvPr>
        </p:nvSpPr>
        <p:spPr/>
        <p:txBody>
          <a:bodyPr/>
          <a:lstStyle>
            <a:lvl1pPr>
              <a:defRPr/>
            </a:lvl1pPr>
          </a:lstStyle>
          <a:p>
            <a:fld id="{7F3B2259-E89F-43BF-A7DB-A5FB08E35C6E}" type="datetimeFigureOut">
              <a:rPr lang="en-US" altLang="pt-PT"/>
              <a:pPr/>
              <a:t>5/4/2016</a:t>
            </a:fld>
            <a:endParaRPr lang="en-US" altLang="pt-P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5B4599-0E35-422F-9F87-F261BC598485}" type="slidenum">
              <a:rPr lang="en-US" altLang="pt-PT"/>
              <a:pPr/>
              <a:t>‹nº›</a:t>
            </a:fld>
            <a:endParaRPr lang="en-US" altLang="pt-PT"/>
          </a:p>
        </p:txBody>
      </p:sp>
    </p:spTree>
    <p:extLst>
      <p:ext uri="{BB962C8B-B14F-4D97-AF65-F5344CB8AC3E}">
        <p14:creationId xmlns:p14="http://schemas.microsoft.com/office/powerpoint/2010/main" val="427028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US" dirty="0"/>
          </a:p>
        </p:txBody>
      </p:sp>
      <p:sp>
        <p:nvSpPr>
          <p:cNvPr id="3" name="Picture Placeholder 2"/>
          <p:cNvSpPr>
            <a:spLocks noGrp="1"/>
          </p:cNvSpPr>
          <p:nvPr>
            <p:ph type="pic" idx="1"/>
          </p:nvPr>
        </p:nvSpPr>
        <p:spPr>
          <a:xfrm>
            <a:off x="1792288" y="769293"/>
            <a:ext cx="5486400" cy="395828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Clique no ícone para adicionar uma imagem</a:t>
            </a:r>
            <a:endParaRPr lang="en-US" noProof="0"/>
          </a:p>
        </p:txBody>
      </p:sp>
      <p:sp>
        <p:nvSpPr>
          <p:cNvPr id="4" name="Text Placeholder 3"/>
          <p:cNvSpPr>
            <a:spLocks noGrp="1"/>
          </p:cNvSpPr>
          <p:nvPr>
            <p:ph type="body" sz="half" idx="2"/>
          </p:nvPr>
        </p:nvSpPr>
        <p:spPr>
          <a:xfrm>
            <a:off x="1792288" y="5367338"/>
            <a:ext cx="5486400" cy="689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3"/>
          <p:cNvSpPr>
            <a:spLocks noGrp="1"/>
          </p:cNvSpPr>
          <p:nvPr>
            <p:ph type="dt" sz="half" idx="10"/>
          </p:nvPr>
        </p:nvSpPr>
        <p:spPr/>
        <p:txBody>
          <a:bodyPr/>
          <a:lstStyle>
            <a:lvl1pPr>
              <a:defRPr/>
            </a:lvl1pPr>
          </a:lstStyle>
          <a:p>
            <a:fld id="{0C3ACEC5-566C-4081-A5FD-AE201C4BBB3E}" type="datetimeFigureOut">
              <a:rPr lang="en-US" altLang="pt-PT"/>
              <a:pPr/>
              <a:t>5/4/2016</a:t>
            </a:fld>
            <a:endParaRPr lang="en-US" altLang="pt-P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B69D54-41AE-4F53-9C63-6461BF52178F}" type="slidenum">
              <a:rPr lang="en-US" altLang="pt-PT"/>
              <a:pPr/>
              <a:t>‹nº›</a:t>
            </a:fld>
            <a:endParaRPr lang="en-US" altLang="pt-PT"/>
          </a:p>
        </p:txBody>
      </p:sp>
    </p:spTree>
    <p:extLst>
      <p:ext uri="{BB962C8B-B14F-4D97-AF65-F5344CB8AC3E}">
        <p14:creationId xmlns:p14="http://schemas.microsoft.com/office/powerpoint/2010/main" val="31252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2548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endParaRPr lang="en-US" altLang="pt-PT" smtClean="0"/>
          </a:p>
        </p:txBody>
      </p:sp>
      <p:sp>
        <p:nvSpPr>
          <p:cNvPr id="1027" name="Text Placeholder 2"/>
          <p:cNvSpPr>
            <a:spLocks noGrp="1"/>
          </p:cNvSpPr>
          <p:nvPr>
            <p:ph type="body" idx="1"/>
          </p:nvPr>
        </p:nvSpPr>
        <p:spPr bwMode="auto">
          <a:xfrm>
            <a:off x="457200" y="1868488"/>
            <a:ext cx="82296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endParaRPr lang="en-US" altLang="pt-PT" smtClean="0"/>
          </a:p>
        </p:txBody>
      </p:sp>
      <p:sp>
        <p:nvSpPr>
          <p:cNvPr id="4" name="Date Placeholder 3"/>
          <p:cNvSpPr>
            <a:spLocks noGrp="1"/>
          </p:cNvSpPr>
          <p:nvPr>
            <p:ph type="dt" sz="half" idx="2"/>
          </p:nvPr>
        </p:nvSpPr>
        <p:spPr>
          <a:xfrm>
            <a:off x="457200"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10AD721-0740-4149-8276-66083981A94F}" type="datetimeFigureOut">
              <a:rPr lang="en-US" altLang="pt-PT"/>
              <a:pPr/>
              <a:t>5/4/2016</a:t>
            </a:fld>
            <a:endParaRPr lang="en-US" altLang="pt-PT"/>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571F260-BC9E-46BA-8BFC-5965777420F5}" type="slidenum">
              <a:rPr lang="en-US" altLang="pt-PT"/>
              <a:pPr/>
              <a:t>‹nº›</a:t>
            </a:fld>
            <a:endParaRPr lang="en-US"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913" b="23298"/>
          <a:stretch/>
        </p:blipFill>
        <p:spPr>
          <a:xfrm>
            <a:off x="0" y="642257"/>
            <a:ext cx="9144000" cy="5943600"/>
          </a:xfrm>
          <a:prstGeom prst="rect">
            <a:avLst/>
          </a:prstGeom>
        </p:spPr>
      </p:pic>
      <p:sp>
        <p:nvSpPr>
          <p:cNvPr id="4" name="Rectangle 3"/>
          <p:cNvSpPr/>
          <p:nvPr/>
        </p:nvSpPr>
        <p:spPr>
          <a:xfrm>
            <a:off x="-174171" y="2275114"/>
            <a:ext cx="9633857" cy="1186543"/>
          </a:xfrm>
          <a:prstGeom prst="rect">
            <a:avLst/>
          </a:prstGeom>
          <a:solidFill>
            <a:schemeClr val="tx2">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2049" name="Title 1"/>
          <p:cNvSpPr>
            <a:spLocks noGrp="1"/>
          </p:cNvSpPr>
          <p:nvPr>
            <p:ph type="ctrTitle"/>
          </p:nvPr>
        </p:nvSpPr>
        <p:spPr/>
        <p:txBody>
          <a:bodyPr/>
          <a:lstStyle/>
          <a:p>
            <a:r>
              <a:rPr lang="pt-PT" dirty="0" smtClean="0">
                <a:solidFill>
                  <a:schemeClr val="bg1"/>
                </a:solidFill>
                <a:latin typeface="Calibri Light" charset="0"/>
                <a:ea typeface="Calibri Light" charset="0"/>
                <a:cs typeface="Calibri Light" charset="0"/>
              </a:rPr>
              <a:t>PRESENTATION OF </a:t>
            </a:r>
            <a:r>
              <a:rPr lang="pt-PT" altLang="pt-PT" dirty="0" smtClean="0">
                <a:solidFill>
                  <a:schemeClr val="bg1"/>
                </a:solidFill>
                <a:latin typeface="Calibri Light" charset="0"/>
                <a:ea typeface="Calibri Light" charset="0"/>
                <a:cs typeface="Calibri Light" charset="0"/>
              </a:rPr>
              <a:t> ESEPF</a:t>
            </a:r>
            <a:br>
              <a:rPr lang="pt-PT" altLang="pt-PT" dirty="0" smtClean="0">
                <a:solidFill>
                  <a:schemeClr val="bg1"/>
                </a:solidFill>
                <a:latin typeface="Calibri Light" charset="0"/>
                <a:ea typeface="Calibri Light" charset="0"/>
                <a:cs typeface="Calibri Light" charset="0"/>
              </a:rPr>
            </a:br>
            <a:r>
              <a:rPr lang="en-GB" sz="1800" dirty="0" smtClean="0">
                <a:solidFill>
                  <a:schemeClr val="bg1"/>
                </a:solidFill>
              </a:rPr>
              <a:t>Higher </a:t>
            </a:r>
            <a:r>
              <a:rPr lang="en-GB" sz="1800" dirty="0">
                <a:solidFill>
                  <a:schemeClr val="bg1"/>
                </a:solidFill>
              </a:rPr>
              <a:t>School of Education of Paula </a:t>
            </a:r>
            <a:r>
              <a:rPr lang="en-GB" sz="1800" dirty="0" err="1">
                <a:solidFill>
                  <a:schemeClr val="bg1"/>
                </a:solidFill>
              </a:rPr>
              <a:t>Frassinetti</a:t>
            </a:r>
            <a:r>
              <a:rPr lang="en-GB" sz="1800" dirty="0">
                <a:solidFill>
                  <a:schemeClr val="bg1"/>
                </a:solidFill>
              </a:rPr>
              <a:t> </a:t>
            </a:r>
            <a:endParaRPr lang="pt-PT" altLang="pt-PT" sz="1800" dirty="0" smtClean="0">
              <a:solidFill>
                <a:schemeClr val="bg1"/>
              </a:solidFill>
              <a:latin typeface="Calibri Light" charset="0"/>
              <a:ea typeface="Calibri Light" charset="0"/>
              <a:cs typeface="Calibri Light" charset="0"/>
            </a:endParaRPr>
          </a:p>
        </p:txBody>
      </p:sp>
      <p:sp>
        <p:nvSpPr>
          <p:cNvPr id="6" name="Rectangle 5"/>
          <p:cNvSpPr/>
          <p:nvPr/>
        </p:nvSpPr>
        <p:spPr>
          <a:xfrm>
            <a:off x="-174171" y="3461657"/>
            <a:ext cx="9633857" cy="1213303"/>
          </a:xfrm>
          <a:prstGeom prst="rect">
            <a:avLst/>
          </a:prstGeom>
          <a:solidFill>
            <a:srgbClr val="24CBD4">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3" name="Subtitle 2"/>
          <p:cNvSpPr>
            <a:spLocks noGrp="1"/>
          </p:cNvSpPr>
          <p:nvPr>
            <p:ph type="subTitle" idx="1"/>
          </p:nvPr>
        </p:nvSpPr>
        <p:spPr>
          <a:xfrm>
            <a:off x="1371600" y="3461657"/>
            <a:ext cx="6400800" cy="1752600"/>
          </a:xfrm>
        </p:spPr>
        <p:txBody>
          <a:bodyPr rtlCol="0">
            <a:normAutofit/>
          </a:bodyPr>
          <a:lstStyle/>
          <a:p>
            <a:pPr fontAlgn="auto">
              <a:spcAft>
                <a:spcPts val="0"/>
              </a:spcAft>
              <a:buFont typeface="Arial"/>
              <a:buNone/>
              <a:defRPr/>
            </a:pPr>
            <a:r>
              <a:rPr lang="en-US" dirty="0" smtClean="0">
                <a:solidFill>
                  <a:schemeClr val="bg1"/>
                </a:solidFill>
                <a:latin typeface="Calibri Light" charset="0"/>
                <a:ea typeface="Calibri Light" charset="0"/>
                <a:cs typeface="Calibri Light" charset="0"/>
              </a:rPr>
              <a:t>ERASMUS STAFF </a:t>
            </a:r>
          </a:p>
          <a:p>
            <a:pPr fontAlgn="auto">
              <a:spcAft>
                <a:spcPts val="0"/>
              </a:spcAft>
              <a:buFont typeface="Arial"/>
              <a:buNone/>
              <a:defRPr/>
            </a:pPr>
            <a:r>
              <a:rPr lang="en-US" dirty="0" smtClean="0">
                <a:solidFill>
                  <a:schemeClr val="bg1"/>
                </a:solidFill>
                <a:latin typeface="Calibri Light" charset="0"/>
                <a:ea typeface="Calibri Light" charset="0"/>
                <a:cs typeface="Calibri Light" charset="0"/>
              </a:rPr>
              <a:t>ELISABETE MELO</a:t>
            </a:r>
            <a:endParaRPr lang="en-US" dirty="0">
              <a:solidFill>
                <a:schemeClr val="bg1"/>
              </a:solidFill>
              <a:latin typeface="Calibri Light" charset="0"/>
              <a:ea typeface="Calibri Light" charset="0"/>
              <a:cs typeface="Calibri Light"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6571" y="873578"/>
            <a:ext cx="8507186" cy="4570482"/>
          </a:xfrm>
          <a:prstGeom prst="rect">
            <a:avLst/>
          </a:prstGeom>
          <a:noFill/>
        </p:spPr>
        <p:txBody>
          <a:bodyPr wrap="square" rtlCol="0">
            <a:spAutoFit/>
          </a:bodyPr>
          <a:lstStyle/>
          <a:p>
            <a:r>
              <a:rPr lang="en-GB" dirty="0" smtClean="0">
                <a:latin typeface="+mn-lt"/>
              </a:rPr>
              <a:t>Higher School of Education of Paula </a:t>
            </a:r>
            <a:r>
              <a:rPr lang="en-GB" dirty="0" err="1" smtClean="0">
                <a:latin typeface="+mn-lt"/>
              </a:rPr>
              <a:t>Frassinetti</a:t>
            </a:r>
            <a:r>
              <a:rPr lang="en-GB" dirty="0" smtClean="0">
                <a:latin typeface="+mn-lt"/>
              </a:rPr>
              <a:t> (ESEPF)</a:t>
            </a:r>
          </a:p>
          <a:p>
            <a:endParaRPr lang="en-GB" sz="1050" b="1" dirty="0" smtClean="0">
              <a:latin typeface="+mn-lt"/>
            </a:endParaRPr>
          </a:p>
          <a:p>
            <a:r>
              <a:rPr lang="en-GB" sz="1400" dirty="0" smtClean="0"/>
              <a:t>Formed in October 22, 1963, Higher School of Education of Paula </a:t>
            </a:r>
            <a:r>
              <a:rPr lang="en-GB" sz="1400" dirty="0" err="1" smtClean="0"/>
              <a:t>Frassinetti</a:t>
            </a:r>
            <a:r>
              <a:rPr lang="en-GB" sz="1400" dirty="0" smtClean="0"/>
              <a:t> has already trained thousands of education professionals (teachers, social educators, and other educational agents) through bachelor, masters, post- graduate and ongoing training. The institution is known for its quality teachers that add human proximity to academic excellence. As a higher education institution, it </a:t>
            </a:r>
            <a:r>
              <a:rPr lang="en-GB" sz="1400" dirty="0" err="1" smtClean="0"/>
              <a:t>favors</a:t>
            </a:r>
            <a:r>
              <a:rPr lang="en-GB" sz="1400" dirty="0" smtClean="0"/>
              <a:t> the pedagogic practices in professional context and it has protocols with more than eighty (80) institutions (Schools, IPSS, Municipalities and others) in the Greater Porto area. In its activity, it implicates teachers and students in projects and international networks of scientific investigation and socio-educational intervention. </a:t>
            </a:r>
          </a:p>
          <a:p>
            <a:endParaRPr lang="en-GB" sz="1400" dirty="0" smtClean="0"/>
          </a:p>
          <a:p>
            <a:r>
              <a:rPr lang="en-GB" sz="1400" dirty="0" smtClean="0"/>
              <a:t>The international level is a constitutive part of the ESEPF's dimension, for it integrates the educational network of the Congregation of the Sisters of Saint Dorothy, which runs educational </a:t>
            </a:r>
            <a:r>
              <a:rPr lang="en-GB" sz="1400" dirty="0" err="1" smtClean="0"/>
              <a:t>centers</a:t>
            </a:r>
            <a:r>
              <a:rPr lang="en-GB" sz="1400" dirty="0" smtClean="0"/>
              <a:t> in Europe, Africa and North and South America. There are, in total, 50 educational </a:t>
            </a:r>
            <a:r>
              <a:rPr lang="en-GB" sz="1400" dirty="0" err="1" smtClean="0"/>
              <a:t>centers</a:t>
            </a:r>
            <a:r>
              <a:rPr lang="en-GB" sz="1400" dirty="0" smtClean="0"/>
              <a:t>,</a:t>
            </a:r>
          </a:p>
          <a:p>
            <a:r>
              <a:rPr lang="en-GB" sz="1400" dirty="0" smtClean="0"/>
              <a:t>with more then 4 500 teachers and almost 7 000</a:t>
            </a:r>
          </a:p>
          <a:p>
            <a:r>
              <a:rPr lang="en-GB" sz="1400" dirty="0" smtClean="0"/>
              <a:t>collaborators for around 48 000 students.</a:t>
            </a:r>
          </a:p>
          <a:p>
            <a:r>
              <a:rPr lang="en-GB" sz="1400" dirty="0" smtClean="0"/>
              <a:t>Besides the ESEPF, two other higher education institutions</a:t>
            </a:r>
          </a:p>
          <a:p>
            <a:r>
              <a:rPr lang="en-GB" sz="1400" dirty="0" smtClean="0"/>
              <a:t>are also part of this educational network, both operating</a:t>
            </a:r>
          </a:p>
          <a:p>
            <a:r>
              <a:rPr lang="en-GB" sz="1400" dirty="0" smtClean="0"/>
              <a:t>in Brazil - the </a:t>
            </a:r>
            <a:r>
              <a:rPr lang="en-GB" sz="1400" dirty="0" err="1" smtClean="0"/>
              <a:t>Frassinetti</a:t>
            </a:r>
            <a:r>
              <a:rPr lang="en-GB" sz="1400" dirty="0" smtClean="0"/>
              <a:t> Faculty of Recife and the Saint</a:t>
            </a:r>
          </a:p>
          <a:p>
            <a:r>
              <a:rPr lang="en-GB" sz="1400" dirty="0" smtClean="0"/>
              <a:t>Dorothy Philosophy Faculty, in Nova </a:t>
            </a:r>
            <a:r>
              <a:rPr lang="en-GB" sz="1400" dirty="0" err="1" smtClean="0"/>
              <a:t>Friburgo</a:t>
            </a:r>
            <a:r>
              <a:rPr lang="en-GB" sz="1400" dirty="0" smtClean="0"/>
              <a:t>. </a:t>
            </a:r>
          </a:p>
          <a:p>
            <a:endParaRPr lang="en-GB" sz="1400" dirty="0" smtClean="0">
              <a:latin typeface="+mn-lt"/>
            </a:endParaRPr>
          </a:p>
          <a:p>
            <a:endParaRPr lang="en-GB" sz="1050" b="1" dirty="0" smtClean="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033" y="3657603"/>
            <a:ext cx="3875110" cy="2590798"/>
          </a:xfrm>
          <a:prstGeom prst="rect">
            <a:avLst/>
          </a:prstGeom>
        </p:spPr>
      </p:pic>
    </p:spTree>
    <p:extLst>
      <p:ext uri="{BB962C8B-B14F-4D97-AF65-F5344CB8AC3E}">
        <p14:creationId xmlns:p14="http://schemas.microsoft.com/office/powerpoint/2010/main" val="16176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6571" y="873578"/>
            <a:ext cx="8507186" cy="3924151"/>
          </a:xfrm>
          <a:prstGeom prst="rect">
            <a:avLst/>
          </a:prstGeom>
          <a:noFill/>
        </p:spPr>
        <p:txBody>
          <a:bodyPr wrap="square" rtlCol="0">
            <a:spAutoFit/>
          </a:bodyPr>
          <a:lstStyle/>
          <a:p>
            <a:r>
              <a:rPr lang="pt-PT" dirty="0" err="1" smtClean="0">
                <a:latin typeface="+mn-lt"/>
              </a:rPr>
              <a:t>Finance</a:t>
            </a:r>
            <a:r>
              <a:rPr lang="pt-PT" dirty="0" smtClean="0">
                <a:latin typeface="+mn-lt"/>
              </a:rPr>
              <a:t> </a:t>
            </a:r>
            <a:r>
              <a:rPr lang="pt-PT" dirty="0" err="1" smtClean="0">
                <a:latin typeface="+mn-lt"/>
              </a:rPr>
              <a:t>Department</a:t>
            </a:r>
            <a:endParaRPr lang="pt-PT" dirty="0">
              <a:latin typeface="+mn-lt"/>
            </a:endParaRPr>
          </a:p>
          <a:p>
            <a:endParaRPr lang="pt-PT" sz="1050" b="1" dirty="0" smtClean="0">
              <a:latin typeface="+mn-lt"/>
            </a:endParaRPr>
          </a:p>
          <a:p>
            <a:r>
              <a:rPr lang="en-US" sz="1400" dirty="0" smtClean="0">
                <a:latin typeface="+mn-lt"/>
              </a:rPr>
              <a:t>The finance department is divided into three areas: </a:t>
            </a:r>
          </a:p>
          <a:p>
            <a:endParaRPr lang="en-US" sz="1400" dirty="0" smtClean="0">
              <a:latin typeface="+mn-lt"/>
            </a:endParaRPr>
          </a:p>
          <a:p>
            <a:pPr marL="171450" indent="-171450">
              <a:buFont typeface="Wingdings" panose="05000000000000000000" pitchFamily="2" charset="2"/>
              <a:buChar char="§"/>
            </a:pPr>
            <a:r>
              <a:rPr lang="en-US" sz="1400" b="1" dirty="0" smtClean="0">
                <a:latin typeface="+mn-lt"/>
              </a:rPr>
              <a:t>Financial and Accounting </a:t>
            </a:r>
            <a:r>
              <a:rPr lang="en-US" sz="1400" b="1" dirty="0">
                <a:latin typeface="+mn-lt"/>
              </a:rPr>
              <a:t>S</a:t>
            </a:r>
            <a:r>
              <a:rPr lang="en-US" sz="1400" b="1" dirty="0" smtClean="0">
                <a:latin typeface="+mn-lt"/>
              </a:rPr>
              <a:t>ervices</a:t>
            </a:r>
          </a:p>
          <a:p>
            <a:r>
              <a:rPr lang="en-US" sz="1400" dirty="0">
                <a:latin typeface="+mn-lt"/>
              </a:rPr>
              <a:t>	</a:t>
            </a:r>
            <a:r>
              <a:rPr lang="en-US" sz="1400" dirty="0" smtClean="0"/>
              <a:t> Treatment of all financial affairs of the school and the entire accounting process</a:t>
            </a:r>
          </a:p>
          <a:p>
            <a:endParaRPr lang="en-US" sz="1400" dirty="0" smtClean="0">
              <a:latin typeface="+mn-lt"/>
            </a:endParaRPr>
          </a:p>
          <a:p>
            <a:endParaRPr lang="en-US" sz="1400" dirty="0" smtClean="0">
              <a:latin typeface="+mn-lt"/>
            </a:endParaRPr>
          </a:p>
          <a:p>
            <a:pPr marL="171450" indent="-171450">
              <a:buFont typeface="Wingdings" panose="05000000000000000000" pitchFamily="2" charset="2"/>
              <a:buChar char="§"/>
            </a:pPr>
            <a:r>
              <a:rPr lang="en-US" sz="1400" b="1" dirty="0" smtClean="0">
                <a:latin typeface="+mn-lt"/>
              </a:rPr>
              <a:t>Human Resources</a:t>
            </a:r>
          </a:p>
          <a:p>
            <a:r>
              <a:rPr lang="en-US" sz="1400" dirty="0">
                <a:latin typeface="+mn-lt"/>
              </a:rPr>
              <a:t>	</a:t>
            </a:r>
            <a:r>
              <a:rPr lang="en-US" sz="1400" dirty="0" smtClean="0"/>
              <a:t> Treatment individual process involving the contracting process processing monthly pay until the employee</a:t>
            </a:r>
          </a:p>
          <a:p>
            <a:r>
              <a:rPr lang="en-US" sz="1400" dirty="0" smtClean="0"/>
              <a:t>             terminates the contract</a:t>
            </a:r>
          </a:p>
          <a:p>
            <a:endParaRPr lang="en-US" sz="1400" dirty="0" smtClean="0">
              <a:latin typeface="+mn-lt"/>
            </a:endParaRPr>
          </a:p>
          <a:p>
            <a:endParaRPr lang="en-US" sz="1400" dirty="0" smtClean="0">
              <a:latin typeface="+mn-lt"/>
            </a:endParaRPr>
          </a:p>
          <a:p>
            <a:pPr marL="171450" indent="-171450">
              <a:buFont typeface="Wingdings" panose="05000000000000000000" pitchFamily="2" charset="2"/>
              <a:buChar char="§"/>
            </a:pPr>
            <a:r>
              <a:rPr lang="pt-PT" sz="1400" b="1" dirty="0" err="1"/>
              <a:t>A</a:t>
            </a:r>
            <a:r>
              <a:rPr lang="pt-PT" sz="1400" b="1" dirty="0" err="1" smtClean="0"/>
              <a:t>dministrative</a:t>
            </a:r>
            <a:r>
              <a:rPr lang="pt-PT" sz="1400" b="1" dirty="0" smtClean="0"/>
              <a:t> </a:t>
            </a:r>
            <a:r>
              <a:rPr lang="pt-PT" sz="1400" b="1" dirty="0" err="1"/>
              <a:t>S</a:t>
            </a:r>
            <a:r>
              <a:rPr lang="pt-PT" sz="1400" b="1" dirty="0" err="1" smtClean="0"/>
              <a:t>ervices</a:t>
            </a:r>
            <a:r>
              <a:rPr lang="pt-PT" sz="1400" b="1" dirty="0" smtClean="0"/>
              <a:t> </a:t>
            </a:r>
            <a:r>
              <a:rPr lang="pt-PT" sz="1400" b="1" dirty="0">
                <a:latin typeface="+mn-lt"/>
              </a:rPr>
              <a:t> </a:t>
            </a:r>
            <a:endParaRPr lang="pt-PT" sz="1400" b="1" dirty="0" smtClean="0">
              <a:latin typeface="+mn-lt"/>
            </a:endParaRPr>
          </a:p>
          <a:p>
            <a:pPr lvl="1"/>
            <a:r>
              <a:rPr lang="en-US" sz="1400" dirty="0" smtClean="0"/>
              <a:t>Managing of receipts and payments. Management and investing financial resource.</a:t>
            </a:r>
            <a:br>
              <a:rPr lang="en-US" sz="1400" dirty="0" smtClean="0"/>
            </a:br>
            <a:r>
              <a:rPr lang="en-US" sz="1400" dirty="0" smtClean="0"/>
              <a:t>Managing approved funds for different projects</a:t>
            </a:r>
            <a:endParaRPr lang="pt-PT" sz="1400" dirty="0" smtClean="0">
              <a:latin typeface="+mn-lt"/>
            </a:endParaRPr>
          </a:p>
          <a:p>
            <a:pPr marL="171450" indent="-171450">
              <a:buFont typeface="Wingdings" panose="05000000000000000000" pitchFamily="2" charset="2"/>
              <a:buChar char="§"/>
            </a:pPr>
            <a:endParaRPr lang="pt-PT" sz="1400" dirty="0" smtClean="0">
              <a:latin typeface="+mn-lt"/>
            </a:endParaRPr>
          </a:p>
          <a:p>
            <a:endParaRPr lang="pt-PT" sz="1050" b="1" dirty="0" smtClean="0">
              <a:latin typeface="+mn-lt"/>
            </a:endParaRPr>
          </a:p>
        </p:txBody>
      </p:sp>
    </p:spTree>
    <p:extLst>
      <p:ext uri="{BB962C8B-B14F-4D97-AF65-F5344CB8AC3E}">
        <p14:creationId xmlns:p14="http://schemas.microsoft.com/office/powerpoint/2010/main" val="160395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6571" y="873578"/>
            <a:ext cx="8686800" cy="5886227"/>
          </a:xfrm>
          <a:prstGeom prst="rect">
            <a:avLst/>
          </a:prstGeom>
          <a:noFill/>
        </p:spPr>
        <p:txBody>
          <a:bodyPr wrap="square" rtlCol="0">
            <a:spAutoFit/>
          </a:bodyPr>
          <a:lstStyle/>
          <a:p>
            <a:r>
              <a:rPr lang="en-GB" dirty="0" smtClean="0"/>
              <a:t>Professional duties </a:t>
            </a:r>
            <a:endParaRPr lang="en-GB" sz="1050" dirty="0" smtClean="0">
              <a:latin typeface="+mn-lt"/>
            </a:endParaRPr>
          </a:p>
          <a:p>
            <a:endParaRPr lang="en-GB" sz="1050" b="1" dirty="0" smtClean="0">
              <a:latin typeface="+mn-lt"/>
            </a:endParaRPr>
          </a:p>
          <a:p>
            <a:r>
              <a:rPr lang="en-GB" sz="1200" b="1" dirty="0" smtClean="0">
                <a:latin typeface="+mn-lt"/>
              </a:rPr>
              <a:t>Financial and Accounting Services</a:t>
            </a:r>
          </a:p>
          <a:p>
            <a:pPr marL="171450" indent="-171450">
              <a:buFontTx/>
              <a:buChar char="-"/>
            </a:pPr>
            <a:r>
              <a:rPr lang="en-GB" sz="1200" dirty="0" smtClean="0"/>
              <a:t>Ensure the accounting entries, closing and delivery of Audit Reports for approval;</a:t>
            </a:r>
          </a:p>
          <a:p>
            <a:pPr marL="171450" indent="-171450">
              <a:buFontTx/>
              <a:buChar char="-"/>
            </a:pPr>
            <a:r>
              <a:rPr lang="en-GB" sz="1200" dirty="0" smtClean="0"/>
              <a:t>Monitoring of billing file and organization of accounting issues; </a:t>
            </a:r>
          </a:p>
          <a:p>
            <a:pPr marL="171450" indent="-171450">
              <a:buFontTx/>
              <a:buChar char="-"/>
            </a:pPr>
            <a:r>
              <a:rPr lang="en-GB" sz="1200" dirty="0" smtClean="0"/>
              <a:t>Development, in conjunction with the Directors Board, of the annual budget, which after completion, will be validated by the Directors Board and Entity Founder;</a:t>
            </a:r>
          </a:p>
          <a:p>
            <a:pPr marL="171450" indent="-171450">
              <a:buFontTx/>
              <a:buChar char="-"/>
            </a:pPr>
            <a:r>
              <a:rPr lang="en-GB" sz="1200" dirty="0"/>
              <a:t>Organization of educational and financial dossiers of </a:t>
            </a:r>
            <a:r>
              <a:rPr lang="en-GB" sz="1200" dirty="0" smtClean="0"/>
              <a:t>Funded Projects;</a:t>
            </a:r>
          </a:p>
          <a:p>
            <a:pPr marL="171450" indent="-171450">
              <a:buFontTx/>
              <a:buChar char="-"/>
            </a:pPr>
            <a:r>
              <a:rPr lang="en-GB" sz="1200" dirty="0"/>
              <a:t>Reports of funded projects and respective submission</a:t>
            </a:r>
            <a:endParaRPr lang="en-GB" sz="1200" dirty="0" smtClean="0"/>
          </a:p>
          <a:p>
            <a:endParaRPr lang="en-GB" sz="1200" dirty="0" smtClean="0">
              <a:latin typeface="+mn-lt"/>
            </a:endParaRPr>
          </a:p>
          <a:p>
            <a:r>
              <a:rPr lang="en-GB" sz="1200" b="1" dirty="0" smtClean="0">
                <a:latin typeface="+mn-lt"/>
              </a:rPr>
              <a:t>Administrative Services</a:t>
            </a:r>
          </a:p>
          <a:p>
            <a:pPr marL="171450" indent="-171450">
              <a:buFontTx/>
              <a:buChar char="-"/>
            </a:pPr>
            <a:r>
              <a:rPr lang="en-GB" sz="1200" dirty="0"/>
              <a:t>Management of operations of financial investments or loans</a:t>
            </a:r>
            <a:r>
              <a:rPr lang="en-GB" sz="1200" dirty="0" smtClean="0"/>
              <a:t>;</a:t>
            </a:r>
          </a:p>
          <a:p>
            <a:pPr marL="171450" indent="-171450">
              <a:buFontTx/>
              <a:buChar char="-"/>
            </a:pPr>
            <a:r>
              <a:rPr lang="en-GB" sz="1200" dirty="0"/>
              <a:t>Responsible for treasury management; (coordination, management and supervision of services related to the receipts, payments and working </a:t>
            </a:r>
            <a:r>
              <a:rPr lang="en-GB" sz="1200" dirty="0" smtClean="0"/>
              <a:t>capital. Includes </a:t>
            </a:r>
            <a:r>
              <a:rPr lang="en-GB" sz="1200" dirty="0"/>
              <a:t>the supervision of the services and functions of 2 </a:t>
            </a:r>
            <a:r>
              <a:rPr lang="en-GB" sz="1200" dirty="0" smtClean="0"/>
              <a:t>collaborators); Current Account </a:t>
            </a:r>
            <a:r>
              <a:rPr lang="en-GB" sz="1200" dirty="0"/>
              <a:t>management of students in collaboration with </a:t>
            </a:r>
            <a:r>
              <a:rPr lang="en-GB" sz="1200" dirty="0" smtClean="0"/>
              <a:t>an Administrative collaborator.</a:t>
            </a:r>
          </a:p>
          <a:p>
            <a:pPr marL="171450" indent="-171450">
              <a:buFontTx/>
              <a:buChar char="-"/>
            </a:pPr>
            <a:r>
              <a:rPr lang="en-GB" sz="1200" dirty="0"/>
              <a:t>Ensure the effective organization of Administrative and Financial Services</a:t>
            </a:r>
            <a:r>
              <a:rPr lang="en-GB" sz="1200" dirty="0" smtClean="0"/>
              <a:t>;</a:t>
            </a:r>
          </a:p>
          <a:p>
            <a:pPr marL="171450" indent="-171450">
              <a:buFontTx/>
              <a:buChar char="-"/>
            </a:pPr>
            <a:r>
              <a:rPr lang="en-GB" sz="1200" dirty="0" smtClean="0"/>
              <a:t>Orders </a:t>
            </a:r>
            <a:r>
              <a:rPr lang="en-GB" sz="1200" dirty="0"/>
              <a:t>management </a:t>
            </a:r>
            <a:r>
              <a:rPr lang="en-GB" sz="1200" dirty="0" smtClean="0"/>
              <a:t>to Suppliers </a:t>
            </a:r>
            <a:r>
              <a:rPr lang="en-GB" sz="1200" dirty="0"/>
              <a:t>with regard to payments;</a:t>
            </a:r>
            <a:endParaRPr lang="en-GB" sz="1200" dirty="0" smtClean="0"/>
          </a:p>
          <a:p>
            <a:endParaRPr lang="en-GB" sz="1200" dirty="0" smtClean="0">
              <a:latin typeface="+mn-lt"/>
            </a:endParaRPr>
          </a:p>
          <a:p>
            <a:r>
              <a:rPr lang="en-GB" sz="1200" b="1" dirty="0" smtClean="0">
                <a:latin typeface="+mn-lt"/>
              </a:rPr>
              <a:t>Human Resources</a:t>
            </a:r>
            <a:endParaRPr lang="en-GB" sz="1200" b="1" dirty="0" smtClean="0"/>
          </a:p>
          <a:p>
            <a:pPr marL="171450" indent="-171450">
              <a:buFontTx/>
              <a:buChar char="-"/>
            </a:pPr>
            <a:r>
              <a:rPr lang="en-GB" sz="1200" dirty="0" smtClean="0"/>
              <a:t>Recruitment </a:t>
            </a:r>
            <a:r>
              <a:rPr lang="en-GB" sz="1200" dirty="0"/>
              <a:t>process of new employees and teachers, as </a:t>
            </a:r>
            <a:r>
              <a:rPr lang="en-GB" sz="1200" dirty="0" smtClean="0"/>
              <a:t>the Directors Board indicates;</a:t>
            </a:r>
          </a:p>
          <a:p>
            <a:pPr marL="171450" indent="-171450">
              <a:buFontTx/>
              <a:buChar char="-"/>
            </a:pPr>
            <a:r>
              <a:rPr lang="en-GB" sz="1200" dirty="0"/>
              <a:t>Make contracts with new employees and teachers, </a:t>
            </a:r>
            <a:r>
              <a:rPr lang="en-GB" sz="1200" dirty="0" smtClean="0"/>
              <a:t>making </a:t>
            </a:r>
            <a:r>
              <a:rPr lang="en-GB" sz="1200" dirty="0"/>
              <a:t>the necessary communications to social </a:t>
            </a:r>
            <a:r>
              <a:rPr lang="en-GB" sz="1200" dirty="0" smtClean="0"/>
              <a:t>security;</a:t>
            </a:r>
          </a:p>
          <a:p>
            <a:pPr marL="171450" indent="-171450">
              <a:buFontTx/>
              <a:buChar char="-"/>
            </a:pPr>
            <a:r>
              <a:rPr lang="en-GB" sz="1200" dirty="0" smtClean="0"/>
              <a:t>Control the attendance of </a:t>
            </a:r>
            <a:r>
              <a:rPr lang="en-GB" sz="1200" dirty="0"/>
              <a:t>employees</a:t>
            </a:r>
            <a:r>
              <a:rPr lang="en-GB" sz="1200" dirty="0" smtClean="0"/>
              <a:t>;</a:t>
            </a:r>
          </a:p>
          <a:p>
            <a:pPr marL="171450" indent="-171450">
              <a:buFontTx/>
              <a:buChar char="-"/>
            </a:pPr>
            <a:r>
              <a:rPr lang="en-GB" sz="1200" dirty="0"/>
              <a:t>Monthly processing of salaries of staff and teachers; </a:t>
            </a:r>
            <a:endParaRPr lang="en-GB" sz="1200" dirty="0" smtClean="0"/>
          </a:p>
          <a:p>
            <a:pPr marL="171450" indent="-171450">
              <a:buFontTx/>
              <a:buChar char="-"/>
            </a:pPr>
            <a:r>
              <a:rPr lang="en-GB" sz="1200" dirty="0" smtClean="0"/>
              <a:t>Creation of </a:t>
            </a:r>
            <a:r>
              <a:rPr lang="en-GB" sz="1200" dirty="0"/>
              <a:t>different annual reports in order to give different answers to different official bodies</a:t>
            </a:r>
            <a:r>
              <a:rPr lang="en-GB" sz="1200" dirty="0" smtClean="0"/>
              <a:t>;</a:t>
            </a:r>
            <a:endParaRPr lang="en-GB" sz="1200" b="1" dirty="0" smtClean="0">
              <a:latin typeface="+mn-lt"/>
            </a:endParaRPr>
          </a:p>
          <a:p>
            <a:endParaRPr lang="en-GB" sz="1200" dirty="0" smtClean="0">
              <a:latin typeface="+mn-lt"/>
            </a:endParaRPr>
          </a:p>
          <a:p>
            <a:r>
              <a:rPr lang="en-GB" sz="1200" b="1" dirty="0" smtClean="0">
                <a:latin typeface="+mn-lt"/>
              </a:rPr>
              <a:t>Acquisition of Goods </a:t>
            </a:r>
            <a:r>
              <a:rPr lang="en-GB" sz="1200" b="1" dirty="0">
                <a:latin typeface="+mn-lt"/>
              </a:rPr>
              <a:t>and Services </a:t>
            </a:r>
            <a:r>
              <a:rPr lang="en-GB" sz="1200" b="1" dirty="0" smtClean="0">
                <a:latin typeface="+mn-lt"/>
              </a:rPr>
              <a:t>- </a:t>
            </a:r>
            <a:r>
              <a:rPr lang="en-GB" sz="1200" dirty="0">
                <a:latin typeface="+mn-lt"/>
              </a:rPr>
              <a:t>responsible for organizing services and monitoring </a:t>
            </a:r>
            <a:r>
              <a:rPr lang="en-GB" sz="1200" dirty="0" smtClean="0">
                <a:latin typeface="+mn-lt"/>
              </a:rPr>
              <a:t>implementation</a:t>
            </a:r>
          </a:p>
          <a:p>
            <a:r>
              <a:rPr lang="en-GB" sz="1200" b="1" dirty="0" smtClean="0">
                <a:latin typeface="+mn-lt"/>
              </a:rPr>
              <a:t>Infrastructures </a:t>
            </a:r>
            <a:r>
              <a:rPr lang="en-GB" sz="1200" b="1" dirty="0">
                <a:latin typeface="+mn-lt"/>
              </a:rPr>
              <a:t>- </a:t>
            </a:r>
            <a:r>
              <a:rPr lang="en-GB" sz="1200" dirty="0">
                <a:latin typeface="+mn-lt"/>
              </a:rPr>
              <a:t>responsible for organizing services and monitoring </a:t>
            </a:r>
            <a:r>
              <a:rPr lang="en-GB" sz="1200" dirty="0" smtClean="0">
                <a:latin typeface="+mn-lt"/>
              </a:rPr>
              <a:t>implementation</a:t>
            </a:r>
          </a:p>
          <a:p>
            <a:r>
              <a:rPr lang="en-GB" sz="1200" b="1" dirty="0" smtClean="0">
                <a:latin typeface="+mn-lt"/>
              </a:rPr>
              <a:t>Health </a:t>
            </a:r>
            <a:r>
              <a:rPr lang="en-GB" sz="1200" b="1" dirty="0">
                <a:latin typeface="+mn-lt"/>
              </a:rPr>
              <a:t>and Safety Services - </a:t>
            </a:r>
            <a:r>
              <a:rPr lang="en-GB" sz="1200" dirty="0">
                <a:latin typeface="+mn-lt"/>
              </a:rPr>
              <a:t>responsible for organizing services and monitoring </a:t>
            </a:r>
            <a:r>
              <a:rPr lang="en-GB" sz="1200" dirty="0" smtClean="0">
                <a:latin typeface="+mn-lt"/>
              </a:rPr>
              <a:t>implementation</a:t>
            </a:r>
          </a:p>
          <a:p>
            <a:r>
              <a:rPr lang="en-GB" sz="1200" b="1" dirty="0" smtClean="0">
                <a:latin typeface="+mn-lt"/>
              </a:rPr>
              <a:t>Evaluation and Quality </a:t>
            </a:r>
            <a:r>
              <a:rPr lang="en-GB" sz="1200" b="1" dirty="0">
                <a:latin typeface="+mn-lt"/>
              </a:rPr>
              <a:t>Office </a:t>
            </a:r>
            <a:r>
              <a:rPr lang="en-GB" sz="1200" b="1" dirty="0" smtClean="0">
                <a:latin typeface="+mn-lt"/>
              </a:rPr>
              <a:t>– </a:t>
            </a:r>
            <a:r>
              <a:rPr lang="en-GB" sz="1200" dirty="0" smtClean="0">
                <a:latin typeface="+mn-lt"/>
              </a:rPr>
              <a:t>Office member</a:t>
            </a:r>
          </a:p>
          <a:p>
            <a:r>
              <a:rPr lang="en-GB" sz="1200" b="1" dirty="0" smtClean="0">
                <a:latin typeface="+mn-lt"/>
              </a:rPr>
              <a:t>Other </a:t>
            </a:r>
            <a:r>
              <a:rPr lang="en-GB" sz="1200" b="1" dirty="0">
                <a:latin typeface="+mn-lt"/>
              </a:rPr>
              <a:t>activities related to school - </a:t>
            </a:r>
            <a:r>
              <a:rPr lang="en-GB" sz="1200" dirty="0">
                <a:latin typeface="+mn-lt"/>
              </a:rPr>
              <a:t>responsible for </a:t>
            </a:r>
            <a:r>
              <a:rPr lang="en-GB" sz="1200" dirty="0" smtClean="0">
                <a:latin typeface="+mn-lt"/>
              </a:rPr>
              <a:t>the organization of Services </a:t>
            </a:r>
            <a:r>
              <a:rPr lang="en-GB" sz="1200" dirty="0">
                <a:latin typeface="+mn-lt"/>
              </a:rPr>
              <a:t>and monitoring the implementation whenever necessary</a:t>
            </a:r>
          </a:p>
        </p:txBody>
      </p:sp>
    </p:spTree>
    <p:extLst>
      <p:ext uri="{BB962C8B-B14F-4D97-AF65-F5344CB8AC3E}">
        <p14:creationId xmlns:p14="http://schemas.microsoft.com/office/powerpoint/2010/main" val="2899596055"/>
      </p:ext>
    </p:extLst>
  </p:cSld>
  <p:clrMapOvr>
    <a:masterClrMapping/>
  </p:clrMapOvr>
</p:sld>
</file>

<file path=ppt/theme/theme1.xml><?xml version="1.0" encoding="utf-8"?>
<a:theme xmlns:a="http://schemas.openxmlformats.org/drawingml/2006/main" name="Modelo_ESEPF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Modelo_ESEPF_CLARO</Template>
  <TotalTime>81</TotalTime>
  <Words>262</Words>
  <Application>Microsoft Office PowerPoint</Application>
  <PresentationFormat>Apresentação no Ecrã (4:3)</PresentationFormat>
  <Paragraphs>56</Paragraphs>
  <Slides>4</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4</vt:i4>
      </vt:variant>
    </vt:vector>
  </HeadingPairs>
  <TitlesOfParts>
    <vt:vector size="10" baseType="lpstr">
      <vt:lpstr>MS PGothic</vt:lpstr>
      <vt:lpstr>Arial</vt:lpstr>
      <vt:lpstr>Calibri</vt:lpstr>
      <vt:lpstr>Calibri Light</vt:lpstr>
      <vt:lpstr>Wingdings</vt:lpstr>
      <vt:lpstr>Modelo_ESEPF_2</vt:lpstr>
      <vt:lpstr>PRESENTATION OF  ESEPF Higher School of Education of Paula Frassinetti </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DA ESEPF</dc:title>
  <dc:creator>Elisabete Melo</dc:creator>
  <cp:lastModifiedBy>Elisabete Melo</cp:lastModifiedBy>
  <cp:revision>11</cp:revision>
  <dcterms:created xsi:type="dcterms:W3CDTF">2016-05-02T11:06:15Z</dcterms:created>
  <dcterms:modified xsi:type="dcterms:W3CDTF">2016-05-04T11:38:59Z</dcterms:modified>
</cp:coreProperties>
</file>