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301" r:id="rId2"/>
    <p:sldId id="306" r:id="rId3"/>
    <p:sldId id="310" r:id="rId4"/>
    <p:sldId id="312" r:id="rId5"/>
    <p:sldId id="314" r:id="rId6"/>
    <p:sldId id="315" r:id="rId7"/>
  </p:sldIdLst>
  <p:sldSz cx="9144000" cy="6858000" type="screen4x3"/>
  <p:notesSz cx="6858000" cy="91440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C200"/>
    <a:srgbClr val="FF9900"/>
    <a:srgbClr val="7B003F"/>
    <a:srgbClr val="A5A5A5"/>
    <a:srgbClr val="999AB9"/>
    <a:srgbClr val="C0C0C0"/>
    <a:srgbClr val="FF6600"/>
    <a:srgbClr val="FFB600"/>
    <a:srgbClr val="C81D00"/>
    <a:srgbClr val="A716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02" autoAdjust="0"/>
  </p:normalViewPr>
  <p:slideViewPr>
    <p:cSldViewPr snapToObjects="1" showGuides="1">
      <p:cViewPr>
        <p:scale>
          <a:sx n="70" d="100"/>
          <a:sy n="70" d="100"/>
        </p:scale>
        <p:origin x="-1278" y="-72"/>
      </p:cViewPr>
      <p:guideLst>
        <p:guide orient="horz" pos="2440"/>
        <p:guide orient="horz" pos="1008"/>
        <p:guide orient="horz" pos="720"/>
        <p:guide orient="horz" pos="2160"/>
        <p:guide orient="horz" pos="3024"/>
        <p:guide pos="5378"/>
        <p:guide pos="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1" d="100"/>
          <a:sy n="101" d="100"/>
        </p:scale>
        <p:origin x="-230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0CBB2-1FA3-4B0D-92CF-CA12911AE88D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AD07B091-1D7D-4A0E-896E-2712D5F70E46}">
      <dgm:prSet phldrT="[Text]" custT="1"/>
      <dgm:spPr/>
      <dgm:t>
        <a:bodyPr/>
        <a:lstStyle/>
        <a:p>
          <a:r>
            <a:rPr lang="de-DE" sz="1800" dirty="0" err="1" smtClean="0">
              <a:latin typeface="Arial" pitchFamily="34" charset="0"/>
              <a:cs typeface="Arial" pitchFamily="34" charset="0"/>
            </a:rPr>
            <a:t>Characterising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Product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Quality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1A6D4E95-73DE-4645-B959-0CF21EA5F31A}" type="parTrans" cxnId="{D0150863-E8A9-4FA1-90B3-48CDC46F1781}">
      <dgm:prSet/>
      <dgm:spPr/>
      <dgm:t>
        <a:bodyPr/>
        <a:lstStyle/>
        <a:p>
          <a:endParaRPr lang="de-DE"/>
        </a:p>
      </dgm:t>
    </dgm:pt>
    <dgm:pt modelId="{E2CC5E74-FF4C-4E09-96EE-71A737C9886A}" type="sibTrans" cxnId="{D0150863-E8A9-4FA1-90B3-48CDC46F1781}">
      <dgm:prSet/>
      <dgm:spPr/>
      <dgm:t>
        <a:bodyPr/>
        <a:lstStyle/>
        <a:p>
          <a:endParaRPr lang="de-DE"/>
        </a:p>
      </dgm:t>
    </dgm:pt>
    <dgm:pt modelId="{5F4F64D3-B415-4725-B31F-EEF392D1C674}">
      <dgm:prSet phldrT="[Text]" custT="1"/>
      <dgm:spPr/>
      <dgm:t>
        <a:bodyPr/>
        <a:lstStyle/>
        <a:p>
          <a:r>
            <a:rPr lang="de-DE" sz="1800" dirty="0" smtClean="0">
              <a:latin typeface="Arial" pitchFamily="34" charset="0"/>
              <a:cs typeface="Arial" pitchFamily="34" charset="0"/>
            </a:rPr>
            <a:t>Experimental Work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with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Particle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Tracking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Velocimetry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2535CA5D-D98C-4846-9BB8-CDF7DD61DD5C}" type="parTrans" cxnId="{98C78AA8-908D-461A-B225-D86629CF6561}">
      <dgm:prSet/>
      <dgm:spPr/>
      <dgm:t>
        <a:bodyPr/>
        <a:lstStyle/>
        <a:p>
          <a:endParaRPr lang="de-DE"/>
        </a:p>
      </dgm:t>
    </dgm:pt>
    <dgm:pt modelId="{0F54723E-8539-401A-84C0-3BFCCE7C2D95}" type="sibTrans" cxnId="{98C78AA8-908D-461A-B225-D86629CF6561}">
      <dgm:prSet/>
      <dgm:spPr/>
      <dgm:t>
        <a:bodyPr/>
        <a:lstStyle/>
        <a:p>
          <a:endParaRPr lang="de-DE"/>
        </a:p>
      </dgm:t>
    </dgm:pt>
    <dgm:pt modelId="{DDB642CA-3096-4F77-8B68-9FBFF606AD7A}">
      <dgm:prSet phldrT="[Text]" custT="1"/>
      <dgm:spPr/>
      <dgm:t>
        <a:bodyPr/>
        <a:lstStyle/>
        <a:p>
          <a:r>
            <a:rPr lang="de-DE" sz="1800" dirty="0" smtClean="0">
              <a:latin typeface="Arial" pitchFamily="34" charset="0"/>
              <a:cs typeface="Arial" pitchFamily="34" charset="0"/>
            </a:rPr>
            <a:t>Data Evaluation </a:t>
          </a:r>
          <a:br>
            <a:rPr lang="de-DE" sz="1800" dirty="0" smtClean="0">
              <a:latin typeface="Arial" pitchFamily="34" charset="0"/>
              <a:cs typeface="Arial" pitchFamily="34" charset="0"/>
            </a:rPr>
          </a:br>
          <a:r>
            <a:rPr lang="de-DE" sz="1800" dirty="0" smtClean="0">
              <a:latin typeface="Arial" pitchFamily="34" charset="0"/>
              <a:cs typeface="Arial" pitchFamily="34" charset="0"/>
            </a:rPr>
            <a:t>&amp;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Process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Assessment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99E09A99-488B-442E-B09A-0D8A0B6358C6}" type="sibTrans" cxnId="{8F5C90BB-D534-430E-AFA3-6D1C1B0EDB60}">
      <dgm:prSet/>
      <dgm:spPr/>
      <dgm:t>
        <a:bodyPr/>
        <a:lstStyle/>
        <a:p>
          <a:endParaRPr lang="de-DE"/>
        </a:p>
      </dgm:t>
    </dgm:pt>
    <dgm:pt modelId="{D31BF2DB-FEC6-4401-96F7-4F614F331F76}" type="parTrans" cxnId="{8F5C90BB-D534-430E-AFA3-6D1C1B0EDB60}">
      <dgm:prSet/>
      <dgm:spPr/>
      <dgm:t>
        <a:bodyPr/>
        <a:lstStyle/>
        <a:p>
          <a:endParaRPr lang="de-DE"/>
        </a:p>
      </dgm:t>
    </dgm:pt>
    <dgm:pt modelId="{016F4633-957B-4851-B0D2-E2B7AA8759D5}" type="pres">
      <dgm:prSet presAssocID="{7F60CBB2-1FA3-4B0D-92CF-CA12911AE88D}" presName="arrowDiagram" presStyleCnt="0">
        <dgm:presLayoutVars>
          <dgm:chMax val="5"/>
          <dgm:dir/>
          <dgm:resizeHandles val="exact"/>
        </dgm:presLayoutVars>
      </dgm:prSet>
      <dgm:spPr/>
    </dgm:pt>
    <dgm:pt modelId="{4B03C67B-A7BA-4D61-9633-183FD09E4EC4}" type="pres">
      <dgm:prSet presAssocID="{7F60CBB2-1FA3-4B0D-92CF-CA12911AE88D}" presName="arrow" presStyleLbl="bgShp" presStyleIdx="0" presStyleCnt="1" custLinFactNeighborX="-1897" custLinFactNeighborY="-2000"/>
      <dgm:spPr/>
    </dgm:pt>
    <dgm:pt modelId="{784501F8-AAB3-45DB-A50F-16512ABE4ABC}" type="pres">
      <dgm:prSet presAssocID="{7F60CBB2-1FA3-4B0D-92CF-CA12911AE88D}" presName="arrowDiagram3" presStyleCnt="0"/>
      <dgm:spPr/>
    </dgm:pt>
    <dgm:pt modelId="{186C9D59-D955-4747-BDE2-4D42A245CB7A}" type="pres">
      <dgm:prSet presAssocID="{AD07B091-1D7D-4A0E-896E-2712D5F70E46}" presName="bullet3a" presStyleLbl="node1" presStyleIdx="0" presStyleCnt="3" custLinFactNeighborX="-5715" custLinFactNeighborY="1705"/>
      <dgm:spPr/>
    </dgm:pt>
    <dgm:pt modelId="{7F916EE3-1B08-40A7-B30F-D10A05100EA2}" type="pres">
      <dgm:prSet presAssocID="{AD07B091-1D7D-4A0E-896E-2712D5F70E46}" presName="textBox3a" presStyleLbl="revTx" presStyleIdx="0" presStyleCnt="3" custScaleX="157906" custScaleY="69479" custLinFactNeighborX="17432" custLinFactNeighborY="11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7E7589-2F55-46BC-92EC-B8633DAB0083}" type="pres">
      <dgm:prSet presAssocID="{5F4F64D3-B415-4725-B31F-EEF392D1C674}" presName="bullet3b" presStyleLbl="node1" presStyleIdx="1" presStyleCnt="3"/>
      <dgm:spPr/>
    </dgm:pt>
    <dgm:pt modelId="{1D0DD454-754A-478E-8C56-4495FBA5BBCA}" type="pres">
      <dgm:prSet presAssocID="{5F4F64D3-B415-4725-B31F-EEF392D1C674}" presName="textBox3b" presStyleLbl="revTx" presStyleIdx="1" presStyleCnt="3" custScaleX="207113" custScaleY="33764" custLinFactNeighborX="53755" custLinFactNeighborY="-213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E498AB-8085-48C1-BB19-E5D2A7A2A237}" type="pres">
      <dgm:prSet presAssocID="{DDB642CA-3096-4F77-8B68-9FBFF606AD7A}" presName="bullet3c" presStyleLbl="node1" presStyleIdx="2" presStyleCnt="3"/>
      <dgm:spPr/>
    </dgm:pt>
    <dgm:pt modelId="{DDA02DE9-E636-460E-BBE2-81A36CDB398E}" type="pres">
      <dgm:prSet presAssocID="{DDB642CA-3096-4F77-8B68-9FBFF606AD7A}" presName="textBox3c" presStyleLbl="revTx" presStyleIdx="2" presStyleCnt="3" custScaleX="169989" custScaleY="23653" custLinFactNeighborX="47798" custLinFactNeighborY="-402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D9FEA5B-366F-4147-9557-C31136AF29AD}" type="presOf" srcId="{5F4F64D3-B415-4725-B31F-EEF392D1C674}" destId="{1D0DD454-754A-478E-8C56-4495FBA5BBCA}" srcOrd="0" destOrd="0" presId="urn:microsoft.com/office/officeart/2005/8/layout/arrow2"/>
    <dgm:cxn modelId="{7C5B8FC4-3215-4D45-AD39-53F53ED479FD}" type="presOf" srcId="{AD07B091-1D7D-4A0E-896E-2712D5F70E46}" destId="{7F916EE3-1B08-40A7-B30F-D10A05100EA2}" srcOrd="0" destOrd="0" presId="urn:microsoft.com/office/officeart/2005/8/layout/arrow2"/>
    <dgm:cxn modelId="{EC59F038-3D98-47CA-8988-FECE8324640C}" type="presOf" srcId="{DDB642CA-3096-4F77-8B68-9FBFF606AD7A}" destId="{DDA02DE9-E636-460E-BBE2-81A36CDB398E}" srcOrd="0" destOrd="0" presId="urn:microsoft.com/office/officeart/2005/8/layout/arrow2"/>
    <dgm:cxn modelId="{98C78AA8-908D-461A-B225-D86629CF6561}" srcId="{7F60CBB2-1FA3-4B0D-92CF-CA12911AE88D}" destId="{5F4F64D3-B415-4725-B31F-EEF392D1C674}" srcOrd="1" destOrd="0" parTransId="{2535CA5D-D98C-4846-9BB8-CDF7DD61DD5C}" sibTransId="{0F54723E-8539-401A-84C0-3BFCCE7C2D95}"/>
    <dgm:cxn modelId="{CF7FA7BD-75E1-4215-A546-189B6B9588A5}" type="presOf" srcId="{7F60CBB2-1FA3-4B0D-92CF-CA12911AE88D}" destId="{016F4633-957B-4851-B0D2-E2B7AA8759D5}" srcOrd="0" destOrd="0" presId="urn:microsoft.com/office/officeart/2005/8/layout/arrow2"/>
    <dgm:cxn modelId="{D0150863-E8A9-4FA1-90B3-48CDC46F1781}" srcId="{7F60CBB2-1FA3-4B0D-92CF-CA12911AE88D}" destId="{AD07B091-1D7D-4A0E-896E-2712D5F70E46}" srcOrd="0" destOrd="0" parTransId="{1A6D4E95-73DE-4645-B959-0CF21EA5F31A}" sibTransId="{E2CC5E74-FF4C-4E09-96EE-71A737C9886A}"/>
    <dgm:cxn modelId="{8F5C90BB-D534-430E-AFA3-6D1C1B0EDB60}" srcId="{7F60CBB2-1FA3-4B0D-92CF-CA12911AE88D}" destId="{DDB642CA-3096-4F77-8B68-9FBFF606AD7A}" srcOrd="2" destOrd="0" parTransId="{D31BF2DB-FEC6-4401-96F7-4F614F331F76}" sibTransId="{99E09A99-488B-442E-B09A-0D8A0B6358C6}"/>
    <dgm:cxn modelId="{D5CB4DB1-C9CB-4CF6-B4BA-2E5008F5269B}" type="presParOf" srcId="{016F4633-957B-4851-B0D2-E2B7AA8759D5}" destId="{4B03C67B-A7BA-4D61-9633-183FD09E4EC4}" srcOrd="0" destOrd="0" presId="urn:microsoft.com/office/officeart/2005/8/layout/arrow2"/>
    <dgm:cxn modelId="{D3E7C7E5-47A9-4C79-AB9C-D5073D075584}" type="presParOf" srcId="{016F4633-957B-4851-B0D2-E2B7AA8759D5}" destId="{784501F8-AAB3-45DB-A50F-16512ABE4ABC}" srcOrd="1" destOrd="0" presId="urn:microsoft.com/office/officeart/2005/8/layout/arrow2"/>
    <dgm:cxn modelId="{3C13097E-F20B-4BF3-96B1-088D5D89A00D}" type="presParOf" srcId="{784501F8-AAB3-45DB-A50F-16512ABE4ABC}" destId="{186C9D59-D955-4747-BDE2-4D42A245CB7A}" srcOrd="0" destOrd="0" presId="urn:microsoft.com/office/officeart/2005/8/layout/arrow2"/>
    <dgm:cxn modelId="{1AB3BD49-DCCB-44E6-9025-010B96E7C0BB}" type="presParOf" srcId="{784501F8-AAB3-45DB-A50F-16512ABE4ABC}" destId="{7F916EE3-1B08-40A7-B30F-D10A05100EA2}" srcOrd="1" destOrd="0" presId="urn:microsoft.com/office/officeart/2005/8/layout/arrow2"/>
    <dgm:cxn modelId="{C1CCBD7F-8F3D-46BE-9465-5CD2F899A8FF}" type="presParOf" srcId="{784501F8-AAB3-45DB-A50F-16512ABE4ABC}" destId="{D17E7589-2F55-46BC-92EC-B8633DAB0083}" srcOrd="2" destOrd="0" presId="urn:microsoft.com/office/officeart/2005/8/layout/arrow2"/>
    <dgm:cxn modelId="{67FD5584-3683-436E-8C4F-CA5F94556E8B}" type="presParOf" srcId="{784501F8-AAB3-45DB-A50F-16512ABE4ABC}" destId="{1D0DD454-754A-478E-8C56-4495FBA5BBCA}" srcOrd="3" destOrd="0" presId="urn:microsoft.com/office/officeart/2005/8/layout/arrow2"/>
    <dgm:cxn modelId="{A1FEB2E9-12F8-4A0F-9A5E-F263DEC4BF86}" type="presParOf" srcId="{784501F8-AAB3-45DB-A50F-16512ABE4ABC}" destId="{7CE498AB-8085-48C1-BB19-E5D2A7A2A237}" srcOrd="4" destOrd="0" presId="urn:microsoft.com/office/officeart/2005/8/layout/arrow2"/>
    <dgm:cxn modelId="{BBD952B8-A2C1-4969-B4EE-0B766A6F7C5B}" type="presParOf" srcId="{784501F8-AAB3-45DB-A50F-16512ABE4ABC}" destId="{DDA02DE9-E636-460E-BBE2-81A36CDB39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03C67B-A7BA-4D61-9633-183FD09E4EC4}">
      <dsp:nvSpPr>
        <dsp:cNvPr id="0" name=""/>
        <dsp:cNvSpPr/>
      </dsp:nvSpPr>
      <dsp:spPr>
        <a:xfrm>
          <a:off x="616014" y="0"/>
          <a:ext cx="6336704" cy="39604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C9D59-D955-4747-BDE2-4D42A245CB7A}">
      <dsp:nvSpPr>
        <dsp:cNvPr id="0" name=""/>
        <dsp:cNvSpPr/>
      </dsp:nvSpPr>
      <dsp:spPr>
        <a:xfrm>
          <a:off x="1531567" y="2736304"/>
          <a:ext cx="164754" cy="164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16EE3-1B08-40A7-B30F-D10A05100EA2}">
      <dsp:nvSpPr>
        <dsp:cNvPr id="0" name=""/>
        <dsp:cNvSpPr/>
      </dsp:nvSpPr>
      <dsp:spPr>
        <a:xfrm>
          <a:off x="1453258" y="3003553"/>
          <a:ext cx="2331406" cy="79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0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Characterising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Product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Quality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>
        <a:off x="1453258" y="3003553"/>
        <a:ext cx="2331406" cy="795233"/>
      </dsp:txXfrm>
    </dsp:sp>
    <dsp:sp modelId="{D17E7589-2F55-46BC-92EC-B8633DAB0083}">
      <dsp:nvSpPr>
        <dsp:cNvPr id="0" name=""/>
        <dsp:cNvSpPr/>
      </dsp:nvSpPr>
      <dsp:spPr>
        <a:xfrm>
          <a:off x="2995256" y="1657048"/>
          <a:ext cx="297825" cy="297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DD454-754A-478E-8C56-4495FBA5BBCA}">
      <dsp:nvSpPr>
        <dsp:cNvPr id="0" name=""/>
        <dsp:cNvSpPr/>
      </dsp:nvSpPr>
      <dsp:spPr>
        <a:xfrm>
          <a:off x="3147188" y="2059435"/>
          <a:ext cx="3149793" cy="72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1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Arial" pitchFamily="34" charset="0"/>
              <a:cs typeface="Arial" pitchFamily="34" charset="0"/>
            </a:rPr>
            <a:t>Experimental Work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with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Particle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Tracking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Velocimetry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>
        <a:off x="3147188" y="2059435"/>
        <a:ext cx="3149793" cy="727438"/>
      </dsp:txXfrm>
    </dsp:sp>
    <dsp:sp modelId="{7CE498AB-8085-48C1-BB19-E5D2A7A2A237}">
      <dsp:nvSpPr>
        <dsp:cNvPr id="0" name=""/>
        <dsp:cNvSpPr/>
      </dsp:nvSpPr>
      <dsp:spPr>
        <a:xfrm>
          <a:off x="4744187" y="1001991"/>
          <a:ext cx="411885" cy="411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02DE9-E636-460E-BBE2-81A36CDB398E}">
      <dsp:nvSpPr>
        <dsp:cNvPr id="0" name=""/>
        <dsp:cNvSpPr/>
      </dsp:nvSpPr>
      <dsp:spPr>
        <a:xfrm>
          <a:off x="5144846" y="1152127"/>
          <a:ext cx="2585207" cy="65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25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Arial" pitchFamily="34" charset="0"/>
              <a:cs typeface="Arial" pitchFamily="34" charset="0"/>
            </a:rPr>
            <a:t>Data Evaluation </a:t>
          </a:r>
          <a:br>
            <a:rPr lang="de-DE" sz="1800" kern="1200" dirty="0" smtClean="0">
              <a:latin typeface="Arial" pitchFamily="34" charset="0"/>
              <a:cs typeface="Arial" pitchFamily="34" charset="0"/>
            </a:rPr>
          </a:br>
          <a:r>
            <a:rPr lang="de-DE" sz="1800" kern="1200" dirty="0" smtClean="0">
              <a:latin typeface="Arial" pitchFamily="34" charset="0"/>
              <a:cs typeface="Arial" pitchFamily="34" charset="0"/>
            </a:rPr>
            <a:t>&amp;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Process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Assessment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>
        <a:off x="5144846" y="1152127"/>
        <a:ext cx="2585207" cy="65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de-DE" dirty="0">
              <a:latin typeface="Lucida Sans Unicode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D7B9B1D2-2261-4941-939E-194145098AC9}" type="datetime1">
              <a:rPr lang="de-DE">
                <a:latin typeface="Lucida Sans Unicode"/>
              </a:rPr>
              <a:pPr>
                <a:defRPr/>
              </a:pPr>
              <a:t>15.10.2016</a:t>
            </a:fld>
            <a:endParaRPr lang="de-DE" dirty="0">
              <a:latin typeface="Lucida Sans Unicode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de-DE" dirty="0">
              <a:latin typeface="Lucida Sans Unicode"/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EDE8FCEE-038B-0640-96CC-B32152B56CCE}" type="slidenum">
              <a:rPr lang="de-DE">
                <a:latin typeface="Lucida Sans Unicode"/>
              </a:rPr>
              <a:pPr>
                <a:defRPr/>
              </a:pPr>
              <a:t>‹Nr.›</a:t>
            </a:fld>
            <a:endParaRPr lang="de-DE" dirty="0">
              <a:latin typeface="Lucida Sans Unicod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951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15.10.2016</a:t>
            </a:fld>
            <a:endParaRPr lang="de-D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748617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http://www.magdeburg-tourist.de/media/custom/557_31_1_g.JPG?1340894975</a:t>
            </a:r>
          </a:p>
          <a:p>
            <a:r>
              <a:rPr lang="de-DE" dirty="0" smtClean="0"/>
              <a:t>http://www.skyline-panorama.de/images/panoramas/staedte/magdeburg/p_00783_stadtansicht-magdeburg-panorama.jpg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15.10.2016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15.10.2016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4BB-1653-48A8-B73A-DA92008974B7}" type="datetime1">
              <a:rPr lang="de-DE" smtClean="0"/>
              <a:pPr/>
              <a:t>15.10.2016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Induktiver Energieeintrag in eine fluidisierte Schüttung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3pPr>
            <a:lvl4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4pPr>
            <a:lvl5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6356EEF-7315-44FE-8C64-DDE6776A4AE3}" type="datetime1">
              <a:rPr lang="de-DE" smtClean="0"/>
              <a:pPr/>
              <a:t>15.10.2016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Induktiver Energieeintrag in eine fluidisierte Schüttung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" y="685800"/>
            <a:ext cx="8605837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chemeClr val="tx1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097E65C-692A-4D13-A707-8147304C2D17}" type="datetime1">
              <a:rPr lang="de-DE" smtClean="0"/>
              <a:pPr/>
              <a:t>15.10.2016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Induktiver Energieeintrag in eine fluidisierte Schüttung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685800"/>
            <a:ext cx="9144000" cy="61706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2pPr>
            <a:lvl3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3pPr>
            <a:lvl4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4pPr>
            <a:lvl5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" y="685800"/>
            <a:ext cx="8605837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FFFFFF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685800"/>
            <a:ext cx="9144000" cy="61706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" y="685800"/>
            <a:ext cx="8605837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FFFFFF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/>
          <p:cNvSpPr>
            <a:spLocks noGrp="1"/>
          </p:cNvSpPr>
          <p:nvPr>
            <p:ph type="tbl" sz="quarter" idx="10" hasCustomPrompt="1"/>
          </p:nvPr>
        </p:nvSpPr>
        <p:spPr>
          <a:xfrm>
            <a:off x="604839" y="1143000"/>
            <a:ext cx="7932737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3"/>
                </a:solidFill>
                <a:latin typeface="Lucida Sans Unicode"/>
              </a:defRPr>
            </a:lvl1pPr>
          </a:lstStyle>
          <a:p>
            <a:r>
              <a:rPr lang="de-DE" dirty="0" smtClean="0"/>
              <a:t>Tabellentext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976C87-9134-4107-9FFE-9A58E3958F2C}" type="datetime1">
              <a:rPr lang="de-DE" smtClean="0"/>
              <a:pPr/>
              <a:t>15.10.2016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Induktiver Energieeintrag in eine fluidisierte Schüttung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" y="2514600"/>
            <a:ext cx="8537574" cy="32004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" y="685800"/>
            <a:ext cx="8537574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2"/>
          </p:nvPr>
        </p:nvSpPr>
        <p:spPr>
          <a:xfrm>
            <a:off x="2" y="1143000"/>
            <a:ext cx="9143998" cy="13716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>
              <a:defRPr>
                <a:latin typeface="Lucida Sans Unicode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" y="4343400"/>
            <a:ext cx="8537574" cy="13716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" y="685800"/>
            <a:ext cx="8537574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1143000"/>
            <a:ext cx="9144000" cy="32004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>
              <a:defRPr>
                <a:latin typeface="Lucida Sans Unicode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" y="4343400"/>
            <a:ext cx="8537574" cy="13716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" y="685800"/>
            <a:ext cx="8537574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604838" y="1143000"/>
            <a:ext cx="4800600" cy="32004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>
              <a:defRPr>
                <a:latin typeface="Lucida Sans Unicode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003_VST_00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588"/>
            <a:ext cx="9144000" cy="6858000"/>
          </a:xfrm>
          <a:prstGeom prst="rect">
            <a:avLst/>
          </a:prstGeom>
        </p:spPr>
      </p:pic>
      <p:cxnSp>
        <p:nvCxnSpPr>
          <p:cNvPr id="29" name="Gerade Verbindung 28"/>
          <p:cNvCxnSpPr/>
          <p:nvPr/>
        </p:nvCxnSpPr>
        <p:spPr bwMode="auto">
          <a:xfrm>
            <a:off x="-990600" y="43449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 bwMode="auto">
          <a:xfrm>
            <a:off x="-990600" y="16017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 bwMode="auto">
          <a:xfrm>
            <a:off x="-990600" y="3429000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 bwMode="auto">
          <a:xfrm>
            <a:off x="-990600" y="4799012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 bwMode="auto">
          <a:xfrm>
            <a:off x="-990600" y="2513012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 bwMode="auto">
          <a:xfrm>
            <a:off x="-990600" y="11445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 bwMode="auto">
          <a:xfrm>
            <a:off x="-990600" y="6873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537575" y="2"/>
            <a:ext cx="454025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50800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fld id="{14250F2A-FD75-C648-9881-23847D42C43D}" type="slidenum">
              <a:rPr lang="de-DE" sz="800" b="1" smtClean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rPr>
              <a:pPr algn="l">
                <a:spcBef>
                  <a:spcPct val="50000"/>
                </a:spcBef>
                <a:defRPr/>
              </a:pPr>
              <a:t>‹Nr.›</a:t>
            </a:fld>
            <a:endParaRPr lang="de-DE" dirty="0">
              <a:solidFill>
                <a:schemeClr val="tx1"/>
              </a:solidFill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>
            <a:off x="8537575" y="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dirty="0"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7" name="Datumsplatzhalter 26"/>
          <p:cNvSpPr>
            <a:spLocks noGrp="1"/>
          </p:cNvSpPr>
          <p:nvPr>
            <p:ph type="dt" sz="half" idx="2"/>
          </p:nvPr>
        </p:nvSpPr>
        <p:spPr>
          <a:xfrm>
            <a:off x="-3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17. – 21.10.2016</a:t>
            </a:r>
            <a:endParaRPr lang="de-DE" dirty="0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3"/>
          </p:nvPr>
        </p:nvSpPr>
        <p:spPr>
          <a:xfrm>
            <a:off x="3465190" y="6356350"/>
            <a:ext cx="5696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6th </a:t>
            </a:r>
            <a:r>
              <a:rPr lang="de-DE" dirty="0" err="1" smtClean="0"/>
              <a:t>Staff</a:t>
            </a:r>
            <a:r>
              <a:rPr lang="de-DE" dirty="0" smtClean="0"/>
              <a:t> Training </a:t>
            </a:r>
            <a:r>
              <a:rPr lang="de-DE" dirty="0" err="1" smtClean="0"/>
              <a:t>Week</a:t>
            </a:r>
            <a:r>
              <a:rPr lang="de-DE" dirty="0" smtClean="0"/>
              <a:t>, </a:t>
            </a:r>
            <a:r>
              <a:rPr lang="de-DE" dirty="0" err="1" smtClean="0"/>
              <a:t>Aristotele</a:t>
            </a:r>
            <a:r>
              <a:rPr lang="de-DE" dirty="0" smtClean="0"/>
              <a:t> University </a:t>
            </a:r>
            <a:r>
              <a:rPr lang="de-DE" dirty="0" err="1" smtClean="0"/>
              <a:t>of</a:t>
            </a:r>
            <a:r>
              <a:rPr lang="de-DE" dirty="0" smtClean="0"/>
              <a:t> Thessaloniki, </a:t>
            </a:r>
            <a:r>
              <a:rPr lang="de-DE" dirty="0" err="1" smtClean="0"/>
              <a:t>Greece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6" r:id="rId3"/>
    <p:sldLayoutId id="2147483667" r:id="rId4"/>
    <p:sldLayoutId id="2147483668" r:id="rId5"/>
    <p:sldLayoutId id="2147483670" r:id="rId6"/>
    <p:sldLayoutId id="2147483660" r:id="rId7"/>
    <p:sldLayoutId id="2147483661" r:id="rId8"/>
    <p:sldLayoutId id="2147483671" r:id="rId9"/>
  </p:sldLayoutIdLst>
  <p:transition spd="slow" advClick="0" advTm="4000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2pPr>
      <a:lvl3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3pPr>
      <a:lvl4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4pPr>
      <a:lvl5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5pPr>
      <a:lvl6pPr marL="457200"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6pPr>
      <a:lvl7pPr marL="914400"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7pPr>
      <a:lvl8pPr marL="1371600"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8pPr>
      <a:lvl9pPr marL="1828800"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9pPr>
    </p:titleStyle>
    <p:bodyStyle>
      <a:lvl1pPr marL="742950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2"/>
          </a:solidFill>
          <a:latin typeface="+mn-lt"/>
          <a:ea typeface="+mn-ea"/>
          <a:cs typeface="+mn-cs"/>
          <a:sym typeface="Lucida Grande" charset="0"/>
        </a:defRPr>
      </a:lvl1pPr>
      <a:lvl2pPr marL="1150938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2pPr>
      <a:lvl3pPr marL="1558925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3pPr>
      <a:lvl4pPr marL="1965325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4pPr>
      <a:lvl5pPr marL="23733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5pPr>
      <a:lvl6pPr marL="28305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6pPr>
      <a:lvl7pPr marL="32877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7pPr>
      <a:lvl8pPr marL="37449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8pPr>
      <a:lvl9pPr marL="42021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mailto:katja.meyer@ovgu.d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tiff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Relationship Id="rId1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etyana.samostyan@ovgu.de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hyperlink" Target="mailto:katja.zawadzka@ovgu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557_31_1_g.JPG?13408949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1862"/>
            <a:ext cx="2810635" cy="202258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462" y="290730"/>
            <a:ext cx="4572000" cy="182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119972" y="1243936"/>
            <a:ext cx="6690436" cy="363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founded</a:t>
            </a:r>
            <a:r>
              <a:rPr lang="de-DE" sz="1550" dirty="0" smtClean="0">
                <a:latin typeface="+mj-lt"/>
                <a:cs typeface="Arial" pitchFamily="34" charset="0"/>
              </a:rPr>
              <a:t> in 1993, in Magdeburg / Germany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named</a:t>
            </a:r>
            <a:r>
              <a:rPr lang="de-DE" sz="1550" dirty="0" smtClean="0">
                <a:latin typeface="+mj-lt"/>
                <a:cs typeface="Arial" pitchFamily="34" charset="0"/>
              </a:rPr>
              <a:t> after Otto von Guericke (1602-1686)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50" dirty="0" smtClean="0">
                <a:latin typeface="+mj-lt"/>
                <a:cs typeface="Arial" pitchFamily="34" charset="0"/>
              </a:rPr>
              <a:t> 14,427 </a:t>
            </a:r>
            <a:r>
              <a:rPr lang="de-DE" sz="1550" dirty="0" err="1" smtClean="0">
                <a:latin typeface="+mj-lt"/>
                <a:cs typeface="Arial" pitchFamily="34" charset="0"/>
              </a:rPr>
              <a:t>students</a:t>
            </a: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of</a:t>
            </a: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which</a:t>
            </a:r>
            <a:r>
              <a:rPr lang="de-DE" sz="1550" dirty="0" smtClean="0">
                <a:latin typeface="+mj-lt"/>
                <a:cs typeface="Arial" pitchFamily="34" charset="0"/>
              </a:rPr>
              <a:t> 2,297 international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50" dirty="0" smtClean="0">
                <a:latin typeface="+mj-lt"/>
                <a:cs typeface="Arial" pitchFamily="34" charset="0"/>
              </a:rPr>
              <a:t> 201 </a:t>
            </a:r>
            <a:r>
              <a:rPr lang="de-DE" sz="1550" dirty="0" err="1" smtClean="0">
                <a:latin typeface="+mj-lt"/>
                <a:cs typeface="Arial" pitchFamily="34" charset="0"/>
              </a:rPr>
              <a:t>professors</a:t>
            </a:r>
            <a:endParaRPr lang="de-DE" sz="1550" dirty="0" smtClean="0">
              <a:latin typeface="+mj-lt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50" dirty="0" smtClean="0">
                <a:latin typeface="+mj-lt"/>
                <a:cs typeface="Arial" pitchFamily="34" charset="0"/>
              </a:rPr>
              <a:t> 1,021 </a:t>
            </a:r>
            <a:r>
              <a:rPr lang="de-DE" sz="1550" dirty="0" err="1" smtClean="0">
                <a:latin typeface="+mj-lt"/>
                <a:cs typeface="Arial" pitchFamily="34" charset="0"/>
              </a:rPr>
              <a:t>other</a:t>
            </a: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academic</a:t>
            </a: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staff</a:t>
            </a:r>
            <a:endParaRPr lang="de-DE" sz="1550" dirty="0" smtClean="0">
              <a:latin typeface="+mj-lt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50" dirty="0" smtClean="0">
                <a:latin typeface="+mj-lt"/>
                <a:cs typeface="Arial" pitchFamily="34" charset="0"/>
              </a:rPr>
              <a:t> 847 non-</a:t>
            </a:r>
            <a:r>
              <a:rPr lang="de-DE" sz="1550" dirty="0" err="1" smtClean="0">
                <a:latin typeface="+mj-lt"/>
                <a:cs typeface="Arial" pitchFamily="34" charset="0"/>
              </a:rPr>
              <a:t>academic</a:t>
            </a: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staff</a:t>
            </a:r>
            <a:endParaRPr lang="de-DE" sz="1550" dirty="0" smtClean="0">
              <a:latin typeface="+mj-lt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50" dirty="0" smtClean="0">
                <a:latin typeface="+mj-lt"/>
                <a:cs typeface="Arial" pitchFamily="34" charset="0"/>
              </a:rPr>
              <a:t>140 </a:t>
            </a:r>
            <a:r>
              <a:rPr lang="de-DE" sz="1550" dirty="0" err="1" smtClean="0">
                <a:latin typeface="+mj-lt"/>
                <a:cs typeface="Arial" pitchFamily="34" charset="0"/>
              </a:rPr>
              <a:t>million</a:t>
            </a:r>
            <a:r>
              <a:rPr lang="de-DE" sz="1550" dirty="0" smtClean="0">
                <a:latin typeface="+mj-lt"/>
                <a:cs typeface="Arial" pitchFamily="34" charset="0"/>
              </a:rPr>
              <a:t> EUR </a:t>
            </a:r>
            <a:r>
              <a:rPr lang="de-DE" sz="1550" dirty="0" err="1" smtClean="0">
                <a:latin typeface="+mj-lt"/>
                <a:cs typeface="Arial" pitchFamily="34" charset="0"/>
              </a:rPr>
              <a:t>state</a:t>
            </a: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funding</a:t>
            </a:r>
            <a:endParaRPr lang="de-DE" sz="1550" dirty="0" smtClean="0">
              <a:latin typeface="+mj-lt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50" dirty="0" smtClean="0">
                <a:latin typeface="+mj-lt"/>
                <a:cs typeface="Arial" pitchFamily="34" charset="0"/>
              </a:rPr>
              <a:t> 52 </a:t>
            </a:r>
            <a:r>
              <a:rPr lang="de-DE" sz="1550" dirty="0" err="1" smtClean="0">
                <a:latin typeface="+mj-lt"/>
                <a:cs typeface="Arial" pitchFamily="34" charset="0"/>
              </a:rPr>
              <a:t>million</a:t>
            </a:r>
            <a:r>
              <a:rPr lang="de-DE" sz="1550" dirty="0" smtClean="0">
                <a:latin typeface="+mj-lt"/>
                <a:cs typeface="Arial" pitchFamily="34" charset="0"/>
              </a:rPr>
              <a:t> EUR </a:t>
            </a:r>
            <a:r>
              <a:rPr lang="de-DE" sz="1550" dirty="0" err="1" smtClean="0">
                <a:latin typeface="+mj-lt"/>
                <a:cs typeface="Arial" pitchFamily="34" charset="0"/>
              </a:rPr>
              <a:t>third-party</a:t>
            </a: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funding</a:t>
            </a:r>
            <a:endParaRPr lang="de-DE" sz="1550" dirty="0" smtClean="0">
              <a:latin typeface="+mj-lt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50" dirty="0" smtClean="0">
                <a:latin typeface="+mj-lt"/>
                <a:cs typeface="Arial" pitchFamily="34" charset="0"/>
              </a:rPr>
              <a:t> </a:t>
            </a:r>
            <a:r>
              <a:rPr lang="de-DE" sz="1550" dirty="0" err="1" smtClean="0">
                <a:latin typeface="+mj-lt"/>
                <a:cs typeface="Arial" pitchFamily="34" charset="0"/>
              </a:rPr>
              <a:t>r</a:t>
            </a:r>
            <a:r>
              <a:rPr lang="de-DE" sz="1550" dirty="0" err="1" smtClean="0">
                <a:cs typeface="Arial" pitchFamily="34" charset="0"/>
              </a:rPr>
              <a:t>esearch</a:t>
            </a:r>
            <a:r>
              <a:rPr lang="de-DE" sz="1550" dirty="0" smtClean="0">
                <a:cs typeface="Arial" pitchFamily="34" charset="0"/>
              </a:rPr>
              <a:t> </a:t>
            </a:r>
            <a:r>
              <a:rPr lang="de-DE" sz="1550" dirty="0" err="1" smtClean="0">
                <a:cs typeface="Arial" pitchFamily="34" charset="0"/>
              </a:rPr>
              <a:t>cooperation</a:t>
            </a:r>
            <a:r>
              <a:rPr lang="de-DE" sz="1550" dirty="0" smtClean="0">
                <a:cs typeface="Arial" pitchFamily="34" charset="0"/>
              </a:rPr>
              <a:t>: Max-Plack Institute, Frauenhofer Institute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550" dirty="0" smtClean="0">
              <a:latin typeface="+mj-lt"/>
              <a:cs typeface="Arial" pitchFamily="34" charset="0"/>
            </a:endParaRPr>
          </a:p>
        </p:txBody>
      </p:sp>
      <p:sp>
        <p:nvSpPr>
          <p:cNvPr id="2" name="AutoShape 10" descr="Bildergebnis für otto von guericke experiment luftdru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Bildergebnis für otto von guericke experiment luftdru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4" descr="Bildergebnis für otto von guericke experiment luftdru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6" descr="Bildergebnis für otto von guericke experiment luftdru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0" descr="Bildergebnis für otto von guericke experiment luftdru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Bildergebnis für otto von guericke experiment luftdruc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Bildergebnis für european studies magde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771800" y="47971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956531" y="4509120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>
                <a:cs typeface="Arial" pitchFamily="34" charset="0"/>
              </a:rPr>
              <a:t> </a:t>
            </a:r>
            <a:r>
              <a:rPr lang="de-DE" sz="1600" b="1" u="sng" dirty="0" smtClean="0">
                <a:cs typeface="Arial" pitchFamily="34" charset="0"/>
              </a:rPr>
              <a:t>9 </a:t>
            </a:r>
            <a:r>
              <a:rPr lang="de-DE" sz="1600" b="1" u="sng" dirty="0" err="1" smtClean="0">
                <a:cs typeface="Arial" pitchFamily="34" charset="0"/>
              </a:rPr>
              <a:t>faculties</a:t>
            </a:r>
            <a:r>
              <a:rPr lang="de-DE" sz="1600" b="1" u="sng" dirty="0" smtClean="0">
                <a:cs typeface="Arial" pitchFamily="34" charset="0"/>
              </a:rPr>
              <a:t>:</a:t>
            </a:r>
            <a:r>
              <a:rPr lang="de-DE" sz="1600" dirty="0" smtClean="0"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Electrical</a:t>
            </a:r>
            <a:r>
              <a:rPr lang="de-DE" sz="1600" dirty="0" smtClean="0">
                <a:cs typeface="Arial" pitchFamily="34" charset="0"/>
              </a:rPr>
              <a:t> Engineering &amp; Information Technology, </a:t>
            </a:r>
            <a:r>
              <a:rPr lang="en-US" sz="1600" b="1" dirty="0" smtClean="0">
                <a:cs typeface="Arial" pitchFamily="34" charset="0"/>
              </a:rPr>
              <a:t>Humanities</a:t>
            </a:r>
            <a:r>
              <a:rPr lang="en-US" sz="1600" b="1" dirty="0" smtClean="0">
                <a:cs typeface="Arial" pitchFamily="34" charset="0"/>
              </a:rPr>
              <a:t>, Social Science &amp; Education</a:t>
            </a:r>
            <a:r>
              <a:rPr lang="de-DE" sz="1600" dirty="0" smtClean="0">
                <a:cs typeface="Arial" pitchFamily="34" charset="0"/>
              </a:rPr>
              <a:t>, Computer Science, </a:t>
            </a:r>
            <a:r>
              <a:rPr lang="de-DE" sz="1600" dirty="0" err="1" smtClean="0">
                <a:cs typeface="Arial" pitchFamily="34" charset="0"/>
              </a:rPr>
              <a:t>Mechanical</a:t>
            </a:r>
            <a:r>
              <a:rPr lang="de-DE" sz="1600" dirty="0" smtClean="0">
                <a:cs typeface="Arial" pitchFamily="34" charset="0"/>
              </a:rPr>
              <a:t> Engineering, </a:t>
            </a:r>
            <a:r>
              <a:rPr lang="de-DE" sz="1600" dirty="0" err="1" smtClean="0">
                <a:cs typeface="Arial" pitchFamily="34" charset="0"/>
              </a:rPr>
              <a:t>Mathematics</a:t>
            </a:r>
            <a:r>
              <a:rPr lang="de-DE" sz="1600" dirty="0" smtClean="0">
                <a:cs typeface="Arial" pitchFamily="34" charset="0"/>
              </a:rPr>
              <a:t>, </a:t>
            </a:r>
            <a:r>
              <a:rPr lang="de-DE" sz="1600" dirty="0" err="1" smtClean="0">
                <a:cs typeface="Arial" pitchFamily="34" charset="0"/>
              </a:rPr>
              <a:t>Medicine</a:t>
            </a:r>
            <a:r>
              <a:rPr lang="de-DE" sz="1600" dirty="0" smtClean="0">
                <a:cs typeface="Arial" pitchFamily="34" charset="0"/>
              </a:rPr>
              <a:t>, Natural </a:t>
            </a:r>
            <a:r>
              <a:rPr lang="de-DE" sz="1600" dirty="0" err="1" smtClean="0">
                <a:cs typeface="Arial" pitchFamily="34" charset="0"/>
              </a:rPr>
              <a:t>Sciences</a:t>
            </a:r>
            <a:r>
              <a:rPr lang="de-DE" sz="1600" dirty="0" smtClean="0">
                <a:cs typeface="Arial" pitchFamily="34" charset="0"/>
              </a:rPr>
              <a:t>, </a:t>
            </a:r>
            <a:r>
              <a:rPr lang="en-US" sz="1600" b="1" dirty="0" smtClean="0">
                <a:cs typeface="Arial" pitchFamily="34" charset="0"/>
              </a:rPr>
              <a:t>Process </a:t>
            </a:r>
            <a:r>
              <a:rPr lang="en-US" sz="1600" b="1" dirty="0" smtClean="0">
                <a:cs typeface="Arial" pitchFamily="34" charset="0"/>
              </a:rPr>
              <a:t>&amp; Systems Engineering</a:t>
            </a:r>
            <a:r>
              <a:rPr lang="de-DE" sz="1600" dirty="0" smtClean="0">
                <a:cs typeface="Arial" pitchFamily="34" charset="0"/>
              </a:rPr>
              <a:t>, Economics &amp; </a:t>
            </a:r>
            <a:r>
              <a:rPr lang="de-DE" sz="1600" dirty="0" smtClean="0">
                <a:cs typeface="Arial" pitchFamily="34" charset="0"/>
              </a:rPr>
              <a:t>Management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>
                <a:cs typeface="Arial" pitchFamily="34" charset="0"/>
              </a:rPr>
              <a:t> 79 </a:t>
            </a:r>
            <a:r>
              <a:rPr lang="de-DE" sz="1600" dirty="0" err="1" smtClean="0">
                <a:cs typeface="Arial" pitchFamily="34" charset="0"/>
              </a:rPr>
              <a:t>degree</a:t>
            </a:r>
            <a:r>
              <a:rPr lang="de-DE" sz="1600" dirty="0" smtClean="0"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courses</a:t>
            </a:r>
            <a:endParaRPr lang="de-DE" sz="1600" dirty="0" smtClean="0">
              <a:cs typeface="Arial" pitchFamily="34" charset="0"/>
            </a:endParaRPr>
          </a:p>
          <a:p>
            <a:endParaRPr lang="de-DE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9382" y="2348880"/>
            <a:ext cx="52920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Bild 1" descr="Master_OvGU_12.jpg"/>
          <p:cNvPicPr>
            <a:picLocks noChangeAspect="1"/>
          </p:cNvPicPr>
          <p:nvPr/>
        </p:nvPicPr>
        <p:blipFill>
          <a:blip r:embed="rId6"/>
          <a:srcRect l="9838" t="15350" r="9051" b="55250"/>
          <a:stretch>
            <a:fillRect/>
          </a:stretch>
        </p:blipFill>
        <p:spPr>
          <a:xfrm>
            <a:off x="-347" y="-8863"/>
            <a:ext cx="4608512" cy="1252799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6"/>
          <p:cNvSpPr>
            <a:spLocks noGrp="1"/>
          </p:cNvSpPr>
          <p:nvPr>
            <p:ph type="dt" sz="half" idx="4294967295"/>
          </p:nvPr>
        </p:nvSpPr>
        <p:spPr>
          <a:xfrm>
            <a:off x="-3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17. – 21.10.2016</a:t>
            </a:r>
            <a:endParaRPr lang="de-DE" dirty="0"/>
          </a:p>
        </p:txBody>
      </p:sp>
      <p:sp>
        <p:nvSpPr>
          <p:cNvPr id="9" name="Fußzeilenplatzhalter 30"/>
          <p:cNvSpPr>
            <a:spLocks noGrp="1"/>
          </p:cNvSpPr>
          <p:nvPr>
            <p:ph type="ftr" sz="quarter" idx="4294967295"/>
          </p:nvPr>
        </p:nvSpPr>
        <p:spPr>
          <a:xfrm>
            <a:off x="3465190" y="6356350"/>
            <a:ext cx="5696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6th </a:t>
            </a:r>
            <a:r>
              <a:rPr lang="de-DE" dirty="0" err="1" smtClean="0"/>
              <a:t>Staff</a:t>
            </a:r>
            <a:r>
              <a:rPr lang="de-DE" dirty="0" smtClean="0"/>
              <a:t> Training </a:t>
            </a:r>
            <a:r>
              <a:rPr lang="de-DE" dirty="0" err="1" smtClean="0"/>
              <a:t>Week</a:t>
            </a:r>
            <a:r>
              <a:rPr lang="de-DE" dirty="0" smtClean="0"/>
              <a:t>, Aristotle University </a:t>
            </a:r>
            <a:r>
              <a:rPr lang="de-DE" dirty="0" err="1" smtClean="0"/>
              <a:t>of</a:t>
            </a:r>
            <a:r>
              <a:rPr lang="de-DE" dirty="0" smtClean="0"/>
              <a:t> Thessaloniki, </a:t>
            </a:r>
            <a:r>
              <a:rPr lang="de-DE" dirty="0" err="1" smtClean="0"/>
              <a:t>Greece</a:t>
            </a:r>
            <a:endParaRPr lang="de-DE" dirty="0"/>
          </a:p>
        </p:txBody>
      </p:sp>
      <p:sp>
        <p:nvSpPr>
          <p:cNvPr id="7" name="Titel 2"/>
          <p:cNvSpPr txBox="1">
            <a:spLocks/>
          </p:cNvSpPr>
          <p:nvPr/>
        </p:nvSpPr>
        <p:spPr>
          <a:xfrm>
            <a:off x="5181203" y="44624"/>
            <a:ext cx="3096344" cy="5760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2pPr>
            <a:lvl3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3pPr>
            <a:lvl4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4pPr>
            <a:lvl5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5pPr>
            <a:lvl6pPr marL="4572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6pPr>
            <a:lvl7pPr marL="9144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7pPr>
            <a:lvl8pPr marL="13716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8pPr>
            <a:lvl9pPr marL="18288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9pPr>
          </a:lstStyle>
          <a:p>
            <a:r>
              <a:rPr lang="de-DE" sz="1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de-DE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Systems Engineering </a:t>
            </a:r>
            <a:br>
              <a:rPr lang="de-DE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600" i="1" kern="0" dirty="0" smtClean="0"/>
              <a:t>Institutes </a:t>
            </a:r>
            <a:r>
              <a:rPr lang="de-DE" sz="1600" i="1" kern="0" dirty="0" err="1" smtClean="0"/>
              <a:t>and</a:t>
            </a:r>
            <a:r>
              <a:rPr lang="de-DE" sz="1600" i="1" kern="0" dirty="0" smtClean="0"/>
              <a:t> Departments</a:t>
            </a:r>
            <a:r>
              <a:rPr lang="de-DE" i="1" kern="0" dirty="0" smtClean="0"/>
              <a:t/>
            </a:r>
            <a:br>
              <a:rPr lang="de-DE" i="1" kern="0" dirty="0" smtClean="0"/>
            </a:br>
            <a:endParaRPr lang="de-DE" i="1" kern="0" dirty="0"/>
          </a:p>
        </p:txBody>
      </p:sp>
      <p:sp>
        <p:nvSpPr>
          <p:cNvPr id="5" name="Rechteck 4"/>
          <p:cNvSpPr/>
          <p:nvPr/>
        </p:nvSpPr>
        <p:spPr>
          <a:xfrm>
            <a:off x="5220072" y="1484784"/>
            <a:ext cx="3779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/>
              <a:t>Chemical </a:t>
            </a:r>
            <a:r>
              <a:rPr lang="en-US" sz="1600" dirty="0" smtClean="0"/>
              <a:t>Engineering (CE)</a:t>
            </a:r>
          </a:p>
          <a:p>
            <a:pPr algn="l">
              <a:lnSpc>
                <a:spcPct val="150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(TVT)</a:t>
            </a:r>
          </a:p>
          <a:p>
            <a:pPr algn="l">
              <a:lnSpc>
                <a:spcPct val="150000"/>
              </a:lnSpc>
            </a:pPr>
            <a:r>
              <a:rPr lang="en-US" sz="1600" dirty="0"/>
              <a:t>Mechanical Process </a:t>
            </a:r>
            <a:r>
              <a:rPr lang="en-US" sz="1600" dirty="0" smtClean="0"/>
              <a:t>Engineering (MVT)</a:t>
            </a:r>
            <a:endParaRPr lang="en-US" sz="1600" dirty="0"/>
          </a:p>
          <a:p>
            <a:pPr algn="l">
              <a:lnSpc>
                <a:spcPct val="150000"/>
              </a:lnSpc>
            </a:pPr>
            <a:r>
              <a:rPr lang="en-US" sz="1600" dirty="0"/>
              <a:t>Bioprocess </a:t>
            </a:r>
            <a:r>
              <a:rPr lang="en-US" sz="1600" dirty="0" smtClean="0"/>
              <a:t>Engineering (BE)</a:t>
            </a:r>
            <a:endParaRPr lang="en-US" sz="1600" dirty="0"/>
          </a:p>
          <a:p>
            <a:pPr algn="l">
              <a:lnSpc>
                <a:spcPct val="150000"/>
              </a:lnSpc>
            </a:pPr>
            <a:r>
              <a:rPr lang="en-US" sz="1600" dirty="0"/>
              <a:t>Process Systems </a:t>
            </a:r>
            <a:r>
              <a:rPr lang="en-US" sz="1600" dirty="0" smtClean="0"/>
              <a:t>Engineering (PSE)</a:t>
            </a:r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1231648" y="890381"/>
            <a:ext cx="1311205" cy="5760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2pPr>
            <a:lvl3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3pPr>
            <a:lvl4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4pPr>
            <a:lvl5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5pPr>
            <a:lvl6pPr marL="4572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6pPr>
            <a:lvl7pPr marL="9144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7pPr>
            <a:lvl8pPr marL="13716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8pPr>
            <a:lvl9pPr marL="18288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9pPr>
          </a:lstStyle>
          <a:p>
            <a:r>
              <a:rPr lang="de-DE" sz="2000" u="sng" kern="0" dirty="0" smtClean="0"/>
              <a:t>Institutes</a:t>
            </a:r>
            <a:br>
              <a:rPr lang="de-DE" sz="2000" u="sng" kern="0" dirty="0" smtClean="0"/>
            </a:br>
            <a:endParaRPr lang="de-DE" sz="2000" u="sng" kern="0" dirty="0"/>
          </a:p>
        </p:txBody>
      </p:sp>
      <p:sp>
        <p:nvSpPr>
          <p:cNvPr id="16" name="Titel 2"/>
          <p:cNvSpPr txBox="1">
            <a:spLocks/>
          </p:cNvSpPr>
          <p:nvPr/>
        </p:nvSpPr>
        <p:spPr>
          <a:xfrm>
            <a:off x="5695426" y="908720"/>
            <a:ext cx="1818506" cy="5760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2pPr>
            <a:lvl3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3pPr>
            <a:lvl4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4pPr>
            <a:lvl5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5pPr>
            <a:lvl6pPr marL="4572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6pPr>
            <a:lvl7pPr marL="9144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7pPr>
            <a:lvl8pPr marL="13716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8pPr>
            <a:lvl9pPr marL="18288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9pPr>
          </a:lstStyle>
          <a:p>
            <a:r>
              <a:rPr lang="de-DE" sz="2000" u="sng" kern="0" dirty="0" smtClean="0"/>
              <a:t>Departments</a:t>
            </a:r>
            <a:endParaRPr lang="de-DE" sz="2000" u="sng" kern="0" dirty="0"/>
          </a:p>
        </p:txBody>
      </p:sp>
      <p:sp>
        <p:nvSpPr>
          <p:cNvPr id="23" name="Rechteck 22"/>
          <p:cNvSpPr/>
          <p:nvPr/>
        </p:nvSpPr>
        <p:spPr>
          <a:xfrm>
            <a:off x="251520" y="1460504"/>
            <a:ext cx="462735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Engineering (IVT)</a:t>
            </a:r>
          </a:p>
          <a:p>
            <a:pPr algn="l">
              <a:lnSpc>
                <a:spcPct val="150000"/>
              </a:lnSpc>
            </a:pPr>
            <a:r>
              <a:rPr lang="en-US" sz="1600" dirty="0"/>
              <a:t>Instrumental &amp; Environmental Technology (IAUT)</a:t>
            </a:r>
          </a:p>
          <a:p>
            <a:pPr algn="l">
              <a:lnSpc>
                <a:spcPct val="150000"/>
              </a:lnSpc>
            </a:pPr>
            <a:r>
              <a:rPr lang="en-US" sz="1600" dirty="0" smtClean="0"/>
              <a:t>Fluid </a:t>
            </a:r>
            <a:r>
              <a:rPr lang="en-US" sz="1600" dirty="0"/>
              <a:t>Dynamics &amp; Thermodynamics </a:t>
            </a:r>
            <a:r>
              <a:rPr lang="en-US" sz="1600"/>
              <a:t>(</a:t>
            </a:r>
            <a:r>
              <a:rPr lang="en-US" sz="1600" smtClean="0"/>
              <a:t>ISUT</a:t>
            </a:r>
            <a:r>
              <a:rPr lang="en-US" sz="1600" dirty="0"/>
              <a:t>)</a:t>
            </a:r>
          </a:p>
          <a:p>
            <a:pPr algn="l">
              <a:lnSpc>
                <a:spcPct val="150000"/>
              </a:lnSpc>
            </a:pPr>
            <a:r>
              <a:rPr lang="en-US" sz="1600" dirty="0"/>
              <a:t>Chemistry (ICH)</a:t>
            </a:r>
          </a:p>
          <a:p>
            <a:pPr algn="l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699792" y="4266962"/>
            <a:ext cx="501562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Particle</a:t>
            </a:r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de-D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Formulation</a:t>
            </a:r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in </a:t>
            </a:r>
            <a:b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de-D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Fluidized</a:t>
            </a:r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de-D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Beds</a:t>
            </a:r>
            <a:endParaRPr lang="de-D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+mj-lt"/>
                <a:cs typeface="Arial" pitchFamily="34" charset="0"/>
              </a:rPr>
              <a:t> Pore Networks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+mj-lt"/>
                <a:cs typeface="Arial" pitchFamily="34" charset="0"/>
              </a:rPr>
              <a:t> Population Dynamics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  <a:cs typeface="Arial" pitchFamily="34" charset="0"/>
              </a:rPr>
              <a:t> </a:t>
            </a:r>
            <a:r>
              <a:rPr lang="de-DE" sz="1800" dirty="0" smtClean="0">
                <a:latin typeface="+mj-lt"/>
                <a:cs typeface="Arial" pitchFamily="34" charset="0"/>
              </a:rPr>
              <a:t>Regenerative </a:t>
            </a:r>
            <a:r>
              <a:rPr lang="de-DE" sz="1800" dirty="0" err="1" smtClean="0">
                <a:latin typeface="+mj-lt"/>
                <a:cs typeface="Arial" pitchFamily="34" charset="0"/>
              </a:rPr>
              <a:t>Energies</a:t>
            </a:r>
            <a:endParaRPr lang="de-DE" sz="1800" dirty="0" smtClean="0">
              <a:latin typeface="+mj-lt"/>
              <a:cs typeface="Arial" pitchFamily="34" charset="0"/>
            </a:endParaRPr>
          </a:p>
        </p:txBody>
      </p:sp>
      <p:sp>
        <p:nvSpPr>
          <p:cNvPr id="26" name="Titel 2"/>
          <p:cNvSpPr txBox="1">
            <a:spLocks/>
          </p:cNvSpPr>
          <p:nvPr/>
        </p:nvSpPr>
        <p:spPr>
          <a:xfrm>
            <a:off x="2987824" y="3717032"/>
            <a:ext cx="2467117" cy="5760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2pPr>
            <a:lvl3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3pPr>
            <a:lvl4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4pPr>
            <a:lvl5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5pPr>
            <a:lvl6pPr marL="4572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6pPr>
            <a:lvl7pPr marL="9144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7pPr>
            <a:lvl8pPr marL="13716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8pPr>
            <a:lvl9pPr marL="18288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9pPr>
          </a:lstStyle>
          <a:p>
            <a:r>
              <a:rPr lang="de-DE" sz="2000" u="sng" kern="0" dirty="0" err="1" smtClean="0"/>
              <a:t>Chair</a:t>
            </a:r>
            <a:r>
              <a:rPr lang="de-DE" sz="2000" u="sng" kern="0" dirty="0" smtClean="0"/>
              <a:t> </a:t>
            </a:r>
            <a:r>
              <a:rPr lang="de-DE" sz="2000" u="sng" kern="0" dirty="0" err="1" smtClean="0"/>
              <a:t>of</a:t>
            </a:r>
            <a:r>
              <a:rPr lang="de-DE" sz="2000" u="sng" kern="0" dirty="0" smtClean="0"/>
              <a:t> IVT / TVT</a:t>
            </a:r>
            <a:endParaRPr lang="de-DE" sz="2000" u="sng" kern="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77" t="21245" r="21338" b="21059"/>
          <a:stretch/>
        </p:blipFill>
        <p:spPr>
          <a:xfrm rot="5400000">
            <a:off x="386531" y="4013250"/>
            <a:ext cx="1962466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43"/>
          <a:stretch/>
        </p:blipFill>
        <p:spPr bwMode="auto">
          <a:xfrm>
            <a:off x="6084166" y="3657225"/>
            <a:ext cx="2516220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2156868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6012160" y="28997"/>
            <a:ext cx="2232248" cy="57606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de-DE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600" i="1" dirty="0" err="1" smtClean="0"/>
              <a:t>M.Sc</a:t>
            </a:r>
            <a:r>
              <a:rPr lang="de-DE" sz="1600" i="1" dirty="0" smtClean="0"/>
              <a:t>. Katja Meyer</a:t>
            </a:r>
            <a:r>
              <a:rPr lang="de-DE" i="1" dirty="0" smtClean="0"/>
              <a:t/>
            </a:r>
            <a:br>
              <a:rPr lang="de-DE" i="1" dirty="0" smtClean="0"/>
            </a:br>
            <a:endParaRPr lang="de-DE" i="1" dirty="0"/>
          </a:p>
        </p:txBody>
      </p:sp>
      <p:sp>
        <p:nvSpPr>
          <p:cNvPr id="8" name="Datumsplatzhalter 26"/>
          <p:cNvSpPr>
            <a:spLocks noGrp="1"/>
          </p:cNvSpPr>
          <p:nvPr>
            <p:ph type="dt" sz="half" idx="4294967295"/>
          </p:nvPr>
        </p:nvSpPr>
        <p:spPr>
          <a:xfrm>
            <a:off x="-3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17. – 21.10.2016</a:t>
            </a:r>
            <a:endParaRPr lang="de-DE" dirty="0"/>
          </a:p>
        </p:txBody>
      </p:sp>
      <p:sp>
        <p:nvSpPr>
          <p:cNvPr id="9" name="Fußzeilenplatzhalter 30"/>
          <p:cNvSpPr>
            <a:spLocks noGrp="1"/>
          </p:cNvSpPr>
          <p:nvPr>
            <p:ph type="ftr" sz="quarter" idx="4294967295"/>
          </p:nvPr>
        </p:nvSpPr>
        <p:spPr>
          <a:xfrm>
            <a:off x="3465190" y="6356350"/>
            <a:ext cx="5696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6th </a:t>
            </a:r>
            <a:r>
              <a:rPr lang="de-DE" dirty="0" err="1" smtClean="0"/>
              <a:t>Staff</a:t>
            </a:r>
            <a:r>
              <a:rPr lang="de-DE" dirty="0" smtClean="0"/>
              <a:t> Training </a:t>
            </a:r>
            <a:r>
              <a:rPr lang="de-DE" dirty="0" err="1" smtClean="0"/>
              <a:t>Week</a:t>
            </a:r>
            <a:r>
              <a:rPr lang="de-DE" dirty="0" smtClean="0"/>
              <a:t>, Aristotle University </a:t>
            </a:r>
            <a:r>
              <a:rPr lang="de-DE" dirty="0" err="1" smtClean="0"/>
              <a:t>of</a:t>
            </a:r>
            <a:r>
              <a:rPr lang="de-DE" dirty="0" smtClean="0"/>
              <a:t> Thessaloniki, </a:t>
            </a:r>
            <a:r>
              <a:rPr lang="de-DE" dirty="0" err="1" smtClean="0"/>
              <a:t>Greece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03" y="836711"/>
            <a:ext cx="2668332" cy="100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="" xmlns:p14="http://schemas.microsoft.com/office/powerpoint/2010/main" val="344884237"/>
              </p:ext>
            </p:extLst>
          </p:nvPr>
        </p:nvGraphicFramePr>
        <p:xfrm>
          <a:off x="219236" y="2276872"/>
          <a:ext cx="78091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83"/>
          <p:cNvSpPr>
            <a:spLocks noChangeArrowheads="1"/>
          </p:cNvSpPr>
          <p:nvPr/>
        </p:nvSpPr>
        <p:spPr bwMode="auto">
          <a:xfrm>
            <a:off x="6516216" y="2204864"/>
            <a:ext cx="284380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b="1" dirty="0" smtClean="0">
                <a:latin typeface="+mj-lt"/>
              </a:rPr>
              <a:t>‘‘Dynamic Population Model </a:t>
            </a:r>
            <a:r>
              <a:rPr lang="de-DE" altLang="de-DE" sz="1800" b="1" dirty="0" err="1" smtClean="0">
                <a:latin typeface="+mj-lt"/>
              </a:rPr>
              <a:t>of</a:t>
            </a:r>
            <a:r>
              <a:rPr lang="de-DE" altLang="de-DE" sz="1800" b="1" dirty="0" smtClean="0">
                <a:latin typeface="+mj-lt"/>
              </a:rPr>
              <a:t> </a:t>
            </a:r>
            <a:r>
              <a:rPr lang="de-DE" altLang="de-DE" sz="1800" b="1" dirty="0" err="1" smtClean="0">
                <a:latin typeface="+mj-lt"/>
              </a:rPr>
              <a:t>Particle</a:t>
            </a:r>
            <a:r>
              <a:rPr lang="de-DE" altLang="de-DE" sz="1800" b="1" dirty="0" smtClean="0">
                <a:latin typeface="+mj-lt"/>
              </a:rPr>
              <a:t> </a:t>
            </a:r>
            <a:r>
              <a:rPr lang="de-DE" altLang="de-DE" sz="1800" b="1" dirty="0" err="1" smtClean="0">
                <a:latin typeface="+mj-lt"/>
              </a:rPr>
              <a:t>Formulation</a:t>
            </a:r>
            <a:r>
              <a:rPr lang="de-DE" altLang="de-DE" sz="1800" b="1" dirty="0" smtClean="0">
                <a:latin typeface="+mj-lt"/>
              </a:rPr>
              <a:t>‘‘</a:t>
            </a:r>
            <a:endParaRPr lang="de-DE" altLang="de-DE" sz="1800" b="1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1619672" cy="1405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/>
            <a:extLst/>
          </a:blip>
          <a:srcRect/>
          <a:stretch>
            <a:fillRect/>
          </a:stretch>
        </p:blipFill>
        <p:spPr bwMode="auto">
          <a:xfrm>
            <a:off x="3131840" y="980728"/>
            <a:ext cx="2016224" cy="14599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59" y="1700808"/>
            <a:ext cx="1899253" cy="1296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94" r="3325" b="22015"/>
          <a:stretch>
            <a:fillRect/>
          </a:stretch>
        </p:blipFill>
        <p:spPr bwMode="auto">
          <a:xfrm>
            <a:off x="1330359" y="2055391"/>
            <a:ext cx="1873489" cy="18776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7" t="3203" r="5540" b="7105"/>
          <a:stretch>
            <a:fillRect/>
          </a:stretch>
        </p:blipFill>
        <p:spPr bwMode="auto">
          <a:xfrm>
            <a:off x="144016" y="908720"/>
            <a:ext cx="2267744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067903" y="4959891"/>
            <a:ext cx="2954345" cy="1384995"/>
          </a:xfrm>
          <a:prstGeom prst="rect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de-DE" sz="1600" dirty="0" err="1" smtClean="0"/>
              <a:t>Contact</a:t>
            </a:r>
            <a:r>
              <a:rPr lang="de-DE" sz="1600" dirty="0" smtClean="0"/>
              <a:t> Information</a:t>
            </a:r>
            <a:r>
              <a:rPr lang="de-DE" sz="1600" i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de-DE" sz="1600" i="1" dirty="0"/>
              <a:t>Prof. Dr.-Ing. habil. E. </a:t>
            </a:r>
            <a:r>
              <a:rPr lang="de-DE" sz="1600" i="1" dirty="0" err="1"/>
              <a:t>Tsotsas</a:t>
            </a:r>
            <a:endParaRPr lang="de-DE" sz="1600" i="1" dirty="0"/>
          </a:p>
          <a:p>
            <a:pPr algn="ctr">
              <a:spcAft>
                <a:spcPts val="600"/>
              </a:spcAft>
            </a:pPr>
            <a:r>
              <a:rPr lang="de-DE" sz="1600" i="1" dirty="0" smtClean="0">
                <a:hlinkClick r:id="rId13"/>
              </a:rPr>
              <a:t>katja.meyer@ovgu.de</a:t>
            </a:r>
            <a:endParaRPr lang="de-DE" sz="1600" i="1" dirty="0" smtClean="0"/>
          </a:p>
          <a:p>
            <a:pPr algn="ctr">
              <a:spcAft>
                <a:spcPts val="600"/>
              </a:spcAft>
            </a:pPr>
            <a:r>
              <a:rPr lang="de-DE" sz="1600" dirty="0" smtClean="0"/>
              <a:t>www.dynsimfp.de</a:t>
            </a:r>
          </a:p>
        </p:txBody>
      </p:sp>
      <p:pic>
        <p:nvPicPr>
          <p:cNvPr id="16" name="Picture 17" descr="C:\Users\Katja Meyer\Desktop\AG Tsotsas\Förderperiode 2\T-3 Produktanalyse\REM\Konti_VV\Draufsicht\1_1(SM).ti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55"/>
          <a:stretch/>
        </p:blipFill>
        <p:spPr bwMode="auto">
          <a:xfrm>
            <a:off x="3688102" y="5238389"/>
            <a:ext cx="1084923" cy="82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Katja Meyer\Desktop\AG Tsotsas\Förderperiode 2\T-3 Produktanalyse\REM\Konti_VV\Draufsicht\4_1(VPK23).tif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47"/>
          <a:stretch/>
        </p:blipFill>
        <p:spPr bwMode="auto">
          <a:xfrm>
            <a:off x="3087791" y="5820699"/>
            <a:ext cx="1099987" cy="82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165916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6"/>
          <p:cNvSpPr>
            <a:spLocks noGrp="1"/>
          </p:cNvSpPr>
          <p:nvPr>
            <p:ph type="dt" sz="half" idx="4294967295"/>
          </p:nvPr>
        </p:nvSpPr>
        <p:spPr>
          <a:xfrm>
            <a:off x="-3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17. – 21.10.2016</a:t>
            </a:r>
            <a:endParaRPr lang="de-DE" dirty="0"/>
          </a:p>
        </p:txBody>
      </p:sp>
      <p:sp>
        <p:nvSpPr>
          <p:cNvPr id="9" name="Fußzeilenplatzhalter 30"/>
          <p:cNvSpPr>
            <a:spLocks noGrp="1"/>
          </p:cNvSpPr>
          <p:nvPr>
            <p:ph type="ftr" sz="quarter" idx="4294967295"/>
          </p:nvPr>
        </p:nvSpPr>
        <p:spPr>
          <a:xfrm>
            <a:off x="3465190" y="6356350"/>
            <a:ext cx="5696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6th </a:t>
            </a:r>
            <a:r>
              <a:rPr lang="de-DE" dirty="0" err="1" smtClean="0"/>
              <a:t>Staff</a:t>
            </a:r>
            <a:r>
              <a:rPr lang="de-DE" dirty="0" smtClean="0"/>
              <a:t> Training </a:t>
            </a:r>
            <a:r>
              <a:rPr lang="de-DE" dirty="0" err="1" smtClean="0"/>
              <a:t>Week</a:t>
            </a:r>
            <a:r>
              <a:rPr lang="de-DE" dirty="0" smtClean="0"/>
              <a:t>, Aristotle University </a:t>
            </a:r>
            <a:r>
              <a:rPr lang="de-DE" dirty="0" err="1" smtClean="0"/>
              <a:t>of</a:t>
            </a:r>
            <a:r>
              <a:rPr lang="de-DE" dirty="0" smtClean="0"/>
              <a:t> Thessaloniki, </a:t>
            </a:r>
            <a:r>
              <a:rPr lang="de-DE" dirty="0" err="1" smtClean="0"/>
              <a:t>Greece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772816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u="sng" kern="0" dirty="0" smtClean="0"/>
              <a:t>Institutes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611560" y="2276872"/>
            <a:ext cx="4608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 smtClean="0"/>
              <a:t>Institute I: Education, Vocation and Media </a:t>
            </a:r>
          </a:p>
          <a:p>
            <a:pPr algn="l">
              <a:lnSpc>
                <a:spcPct val="150000"/>
              </a:lnSpc>
            </a:pPr>
            <a:r>
              <a:rPr lang="en-US" sz="1600" dirty="0" smtClean="0"/>
              <a:t>Institute II: Society, Politics and Transformation</a:t>
            </a:r>
          </a:p>
          <a:p>
            <a:pPr algn="l">
              <a:lnSpc>
                <a:spcPct val="150000"/>
              </a:lnSpc>
            </a:pPr>
            <a:r>
              <a:rPr lang="en-US" sz="1600" b="1" dirty="0" smtClean="0"/>
              <a:t>Institute III: </a:t>
            </a:r>
            <a:r>
              <a:rPr lang="en-US" sz="1600" b="1" dirty="0" smtClean="0"/>
              <a:t>Philology, Philosophy and 	    Sport </a:t>
            </a:r>
            <a:r>
              <a:rPr lang="en-US" sz="1600" b="1" dirty="0" smtClean="0"/>
              <a:t>S</a:t>
            </a:r>
            <a:r>
              <a:rPr lang="en-US" sz="1600" b="1" dirty="0" smtClean="0"/>
              <a:t>cience </a:t>
            </a:r>
            <a:endParaRPr lang="en-US" sz="1600" b="1" dirty="0" smtClean="0"/>
          </a:p>
        </p:txBody>
      </p:sp>
      <p:sp>
        <p:nvSpPr>
          <p:cNvPr id="11" name="Rechteck 10"/>
          <p:cNvSpPr/>
          <p:nvPr/>
        </p:nvSpPr>
        <p:spPr>
          <a:xfrm>
            <a:off x="5076056" y="177281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en-US" sz="1600" dirty="0" smtClean="0"/>
          </a:p>
        </p:txBody>
      </p:sp>
      <p:pic>
        <p:nvPicPr>
          <p:cNvPr id="4098" name="Picture 2" descr="FHW_Begrüssung_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4" y="2603813"/>
            <a:ext cx="3067098" cy="1920932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611560" y="4541058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 smtClean="0"/>
              <a:t>German </a:t>
            </a:r>
            <a:r>
              <a:rPr lang="en-US" sz="1600" dirty="0" smtClean="0"/>
              <a:t>Studies</a:t>
            </a:r>
          </a:p>
          <a:p>
            <a:pPr algn="l">
              <a:lnSpc>
                <a:spcPct val="150000"/>
              </a:lnSpc>
            </a:pPr>
            <a:r>
              <a:rPr lang="en-US" sz="1600" b="1" dirty="0" smtClean="0"/>
              <a:t>Foreign </a:t>
            </a:r>
            <a:r>
              <a:rPr lang="en-US" sz="1600" b="1" dirty="0" err="1" smtClean="0"/>
              <a:t>Philologies</a:t>
            </a:r>
            <a:r>
              <a:rPr lang="en-US" sz="1600" b="1" dirty="0" smtClean="0"/>
              <a:t>: </a:t>
            </a:r>
          </a:p>
          <a:p>
            <a:pPr algn="l">
              <a:lnSpc>
                <a:spcPct val="150000"/>
              </a:lnSpc>
            </a:pPr>
            <a:r>
              <a:rPr lang="en-US" sz="1600" b="1" dirty="0" smtClean="0"/>
              <a:t>	English </a:t>
            </a:r>
            <a:r>
              <a:rPr lang="en-US" sz="1600" b="1" dirty="0" smtClean="0"/>
              <a:t>&amp; Slavonic </a:t>
            </a:r>
            <a:r>
              <a:rPr lang="en-US" sz="1600" b="1" dirty="0" smtClean="0"/>
              <a:t>Studies</a:t>
            </a:r>
            <a:endParaRPr lang="en-US" sz="1600" b="1" dirty="0" smtClean="0"/>
          </a:p>
          <a:p>
            <a:pPr algn="l">
              <a:lnSpc>
                <a:spcPct val="150000"/>
              </a:lnSpc>
            </a:pPr>
            <a:r>
              <a:rPr lang="en-US" sz="1600" dirty="0" smtClean="0"/>
              <a:t>Philosophy</a:t>
            </a:r>
          </a:p>
          <a:p>
            <a:pPr algn="l">
              <a:lnSpc>
                <a:spcPct val="150000"/>
              </a:lnSpc>
            </a:pPr>
            <a:r>
              <a:rPr lang="en-US" sz="1600" dirty="0" smtClean="0"/>
              <a:t>Sport </a:t>
            </a:r>
            <a:r>
              <a:rPr lang="en-US" sz="1600" dirty="0" smtClean="0"/>
              <a:t>Science</a:t>
            </a:r>
            <a:endParaRPr lang="en-US" sz="160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611560" y="4037002"/>
            <a:ext cx="424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u="sng" kern="0" dirty="0" smtClean="0"/>
              <a:t>Departments, Institute III</a:t>
            </a:r>
            <a:endParaRPr lang="de-DE" sz="2000" u="sng" kern="0" dirty="0"/>
          </a:p>
        </p:txBody>
      </p:sp>
      <p:pic>
        <p:nvPicPr>
          <p:cNvPr id="4108" name="Picture 12" descr="Bildergebnis für fhw ovg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3" y="714300"/>
            <a:ext cx="3067097" cy="1889513"/>
          </a:xfrm>
          <a:prstGeom prst="rect">
            <a:avLst/>
          </a:prstGeom>
          <a:noFill/>
        </p:spPr>
      </p:pic>
      <p:pic>
        <p:nvPicPr>
          <p:cNvPr id="8193" name="Bild 69" descr="HW_SIGN_de_A_web_far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5940152" cy="71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6" y="4524745"/>
            <a:ext cx="4139953" cy="1851359"/>
          </a:xfrm>
          <a:prstGeom prst="rect">
            <a:avLst/>
          </a:prstGeom>
          <a:noFill/>
        </p:spPr>
      </p:pic>
      <p:pic>
        <p:nvPicPr>
          <p:cNvPr id="15" name="Bild 69" descr="HW_SIGN_de_A_web_far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5940152" cy="7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611560" y="858317"/>
            <a:ext cx="5328594" cy="62646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de-DE" sz="1600" b="1" dirty="0" smtClean="0"/>
              <a:t>FACULTY OF HUMANITIES, SOCIAL SCIENCES </a:t>
            </a:r>
            <a:r>
              <a:rPr lang="de-DE" sz="1600" b="1" dirty="0" smtClean="0"/>
              <a:t>&amp; </a:t>
            </a:r>
            <a:r>
              <a:rPr lang="de-DE" sz="1600" b="1" dirty="0" smtClean="0"/>
              <a:t>EDUCATION</a:t>
            </a:r>
            <a:r>
              <a:rPr lang="de-D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86223638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3" name="Picture 23" descr="C:\Users\Zawadzka\Desktop\Koordination European Studies\Homepage Exkursionen Gastvortraege\Bruessel\P1030860.JPG"/>
          <p:cNvPicPr>
            <a:picLocks noChangeAspect="1" noChangeArrowheads="1"/>
          </p:cNvPicPr>
          <p:nvPr/>
        </p:nvPicPr>
        <p:blipFill>
          <a:blip r:embed="rId2"/>
          <a:srcRect t="14619" b="18227"/>
          <a:stretch>
            <a:fillRect/>
          </a:stretch>
        </p:blipFill>
        <p:spPr bwMode="auto">
          <a:xfrm>
            <a:off x="-347" y="3864799"/>
            <a:ext cx="4638106" cy="2628076"/>
          </a:xfrm>
          <a:prstGeom prst="rect">
            <a:avLst/>
          </a:prstGeom>
          <a:noFill/>
        </p:spPr>
      </p:pic>
      <p:pic>
        <p:nvPicPr>
          <p:cNvPr id="14" name="Bild 69" descr="HW_SIGN_de_A_web_far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"/>
            <a:ext cx="5940152" cy="71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5292080" y="116632"/>
            <a:ext cx="2880320" cy="59766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r"/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Studies Programmes </a:t>
            </a:r>
            <a:b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/>
          </a:p>
        </p:txBody>
      </p:sp>
      <p:sp>
        <p:nvSpPr>
          <p:cNvPr id="8" name="Datumsplatzhalter 26"/>
          <p:cNvSpPr>
            <a:spLocks noGrp="1"/>
          </p:cNvSpPr>
          <p:nvPr>
            <p:ph type="dt" sz="half" idx="4294967295"/>
          </p:nvPr>
        </p:nvSpPr>
        <p:spPr>
          <a:xfrm>
            <a:off x="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17. – 21.10.2016</a:t>
            </a:r>
            <a:endParaRPr lang="de-DE" dirty="0"/>
          </a:p>
        </p:txBody>
      </p:sp>
      <p:sp>
        <p:nvSpPr>
          <p:cNvPr id="9" name="Fußzeilenplatzhalter 30"/>
          <p:cNvSpPr>
            <a:spLocks noGrp="1"/>
          </p:cNvSpPr>
          <p:nvPr>
            <p:ph type="ftr" sz="quarter" idx="4294967295"/>
          </p:nvPr>
        </p:nvSpPr>
        <p:spPr>
          <a:xfrm>
            <a:off x="3465190" y="6492875"/>
            <a:ext cx="5696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6th </a:t>
            </a:r>
            <a:r>
              <a:rPr lang="de-DE" dirty="0" err="1" smtClean="0"/>
              <a:t>Staff</a:t>
            </a:r>
            <a:r>
              <a:rPr lang="de-DE" dirty="0" smtClean="0"/>
              <a:t> Training </a:t>
            </a:r>
            <a:r>
              <a:rPr lang="de-DE" dirty="0" err="1" smtClean="0"/>
              <a:t>Week</a:t>
            </a:r>
            <a:r>
              <a:rPr lang="de-DE" dirty="0" smtClean="0"/>
              <a:t>, Aristotle University </a:t>
            </a:r>
            <a:r>
              <a:rPr lang="de-DE" dirty="0" err="1" smtClean="0"/>
              <a:t>of</a:t>
            </a:r>
            <a:r>
              <a:rPr lang="de-DE" dirty="0" smtClean="0"/>
              <a:t> Thessaloniki, </a:t>
            </a:r>
            <a:r>
              <a:rPr lang="de-DE" dirty="0" err="1" smtClean="0"/>
              <a:t>Greece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076056" y="177281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en-US" sz="1600" dirty="0" smtClean="0"/>
          </a:p>
        </p:txBody>
      </p:sp>
      <p:sp>
        <p:nvSpPr>
          <p:cNvPr id="15" name="Rechteck 14"/>
          <p:cNvSpPr/>
          <p:nvPr/>
        </p:nvSpPr>
        <p:spPr>
          <a:xfrm>
            <a:off x="460375" y="1002477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interdisciplinary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study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programmes</a:t>
            </a:r>
            <a:r>
              <a:rPr lang="de-DE" sz="1500" dirty="0" smtClean="0">
                <a:cs typeface="Arial" pitchFamily="34" charset="0"/>
              </a:rPr>
              <a:t> BA (Extended), MA, Joint </a:t>
            </a:r>
            <a:r>
              <a:rPr lang="de-DE" sz="1500" dirty="0" err="1" smtClean="0">
                <a:cs typeface="Arial" pitchFamily="34" charset="0"/>
              </a:rPr>
              <a:t>Degree</a:t>
            </a:r>
            <a:r>
              <a:rPr lang="de-DE" sz="1500" dirty="0" smtClean="0">
                <a:cs typeface="Arial" pitchFamily="34" charset="0"/>
              </a:rPr>
              <a:t> (Cluj-Napoca / Romania</a:t>
            </a:r>
            <a:r>
              <a:rPr lang="de-DE" sz="1500" dirty="0" smtClean="0">
                <a:cs typeface="Arial" pitchFamily="34" charset="0"/>
              </a:rPr>
              <a:t>)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focus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smtClean="0">
                <a:cs typeface="Arial" pitchFamily="34" charset="0"/>
              </a:rPr>
              <a:t>on Central </a:t>
            </a:r>
            <a:r>
              <a:rPr lang="de-DE" sz="1500" dirty="0" err="1" smtClean="0">
                <a:cs typeface="Arial" pitchFamily="34" charset="0"/>
              </a:rPr>
              <a:t>and</a:t>
            </a:r>
            <a:r>
              <a:rPr lang="de-DE" sz="1500" dirty="0" smtClean="0">
                <a:cs typeface="Arial" pitchFamily="34" charset="0"/>
              </a:rPr>
              <a:t> Eastern Europe</a:t>
            </a:r>
            <a:endParaRPr lang="de-DE" sz="1500" dirty="0" smtClean="0"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cooperation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between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en-US" sz="1500" b="1" dirty="0" smtClean="0">
                <a:cs typeface="Arial" pitchFamily="34" charset="0"/>
              </a:rPr>
              <a:t>Faculty of Humanities, Social Science and Education</a:t>
            </a:r>
            <a:r>
              <a:rPr lang="de-DE" sz="1500" dirty="0" smtClean="0">
                <a:cs typeface="Arial" pitchFamily="34" charset="0"/>
              </a:rPr>
              <a:t>, </a:t>
            </a:r>
            <a:r>
              <a:rPr lang="de-DE" sz="1500" dirty="0" err="1" smtClean="0">
                <a:cs typeface="Arial" pitchFamily="34" charset="0"/>
              </a:rPr>
              <a:t>Faculty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of</a:t>
            </a:r>
            <a:r>
              <a:rPr lang="de-DE" sz="1500" dirty="0" smtClean="0">
                <a:cs typeface="Arial" pitchFamily="34" charset="0"/>
              </a:rPr>
              <a:t> Economics &amp; Management </a:t>
            </a:r>
            <a:r>
              <a:rPr lang="de-DE" sz="1500" dirty="0" err="1" smtClean="0">
                <a:cs typeface="Arial" pitchFamily="34" charset="0"/>
              </a:rPr>
              <a:t>and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Centre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for</a:t>
            </a:r>
            <a:r>
              <a:rPr lang="de-DE" sz="1500" dirty="0" smtClean="0">
                <a:cs typeface="Arial" pitchFamily="34" charset="0"/>
              </a:rPr>
              <a:t> Language </a:t>
            </a:r>
            <a:r>
              <a:rPr lang="de-DE" sz="1500" dirty="0" err="1" smtClean="0">
                <a:cs typeface="Arial" pitchFamily="34" charset="0"/>
              </a:rPr>
              <a:t>Ressources</a:t>
            </a:r>
            <a:endParaRPr lang="de-DE" sz="1500" dirty="0" smtClean="0"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courses</a:t>
            </a:r>
            <a:r>
              <a:rPr lang="de-DE" sz="1500" dirty="0" smtClean="0">
                <a:cs typeface="Arial" pitchFamily="34" charset="0"/>
              </a:rPr>
              <a:t> in </a:t>
            </a:r>
            <a:r>
              <a:rPr lang="de-DE" sz="1500" dirty="0" err="1" smtClean="0">
                <a:cs typeface="Arial" pitchFamily="34" charset="0"/>
              </a:rPr>
              <a:t>politics</a:t>
            </a:r>
            <a:r>
              <a:rPr lang="de-DE" sz="1500" dirty="0" smtClean="0">
                <a:cs typeface="Arial" pitchFamily="34" charset="0"/>
              </a:rPr>
              <a:t>, </a:t>
            </a:r>
            <a:r>
              <a:rPr lang="de-DE" sz="1500" dirty="0" err="1" smtClean="0">
                <a:cs typeface="Arial" pitchFamily="34" charset="0"/>
              </a:rPr>
              <a:t>sociology</a:t>
            </a:r>
            <a:r>
              <a:rPr lang="de-DE" sz="1500" dirty="0" smtClean="0">
                <a:cs typeface="Arial" pitchFamily="34" charset="0"/>
              </a:rPr>
              <a:t>, </a:t>
            </a:r>
            <a:r>
              <a:rPr lang="de-DE" sz="1500" dirty="0" err="1" smtClean="0">
                <a:cs typeface="Arial" pitchFamily="34" charset="0"/>
              </a:rPr>
              <a:t>law</a:t>
            </a:r>
            <a:r>
              <a:rPr lang="de-DE" sz="1500" dirty="0" smtClean="0">
                <a:cs typeface="Arial" pitchFamily="34" charset="0"/>
              </a:rPr>
              <a:t>, </a:t>
            </a:r>
            <a:r>
              <a:rPr lang="de-DE" sz="1500" dirty="0" err="1" smtClean="0">
                <a:cs typeface="Arial" pitchFamily="34" charset="0"/>
              </a:rPr>
              <a:t>economicc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and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cultural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studies</a:t>
            </a:r>
            <a:endParaRPr lang="de-DE" sz="1500" dirty="0" smtClean="0"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obligatory</a:t>
            </a:r>
            <a:r>
              <a:rPr lang="de-DE" sz="1500" dirty="0" smtClean="0">
                <a:cs typeface="Arial" pitchFamily="34" charset="0"/>
              </a:rPr>
              <a:t> (BA) </a:t>
            </a:r>
            <a:r>
              <a:rPr lang="de-DE" sz="1500" dirty="0" err="1" smtClean="0">
                <a:cs typeface="Arial" pitchFamily="34" charset="0"/>
              </a:rPr>
              <a:t>or</a:t>
            </a:r>
            <a:r>
              <a:rPr lang="de-DE" sz="1500" dirty="0" smtClean="0">
                <a:cs typeface="Arial" pitchFamily="34" charset="0"/>
              </a:rPr>
              <a:t> optional (MA) </a:t>
            </a:r>
            <a:r>
              <a:rPr lang="de-DE" sz="1500" dirty="0" err="1" smtClean="0">
                <a:cs typeface="Arial" pitchFamily="34" charset="0"/>
              </a:rPr>
              <a:t>semester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abroad</a:t>
            </a:r>
            <a:r>
              <a:rPr lang="de-DE" sz="1500" dirty="0" smtClean="0">
                <a:cs typeface="Arial" pitchFamily="34" charset="0"/>
              </a:rPr>
              <a:t> (Erasmus+, DAAD </a:t>
            </a:r>
            <a:r>
              <a:rPr lang="de-DE" sz="1500" dirty="0" err="1" smtClean="0">
                <a:cs typeface="Arial" pitchFamily="34" charset="0"/>
              </a:rPr>
              <a:t>or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other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funding</a:t>
            </a:r>
            <a:r>
              <a:rPr lang="de-DE" sz="1500" dirty="0" smtClean="0">
                <a:cs typeface="Arial" pitchFamily="34" charset="0"/>
              </a:rPr>
              <a:t>)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one</a:t>
            </a:r>
            <a:r>
              <a:rPr lang="de-DE" sz="1500" dirty="0" smtClean="0">
                <a:cs typeface="Arial" pitchFamily="34" charset="0"/>
              </a:rPr>
              <a:t> (MA) </a:t>
            </a:r>
            <a:r>
              <a:rPr lang="de-DE" sz="1500" dirty="0" err="1" smtClean="0">
                <a:cs typeface="Arial" pitchFamily="34" charset="0"/>
              </a:rPr>
              <a:t>or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two</a:t>
            </a:r>
            <a:r>
              <a:rPr lang="de-DE" sz="1500" dirty="0" smtClean="0">
                <a:cs typeface="Arial" pitchFamily="34" charset="0"/>
              </a:rPr>
              <a:t> (BA) </a:t>
            </a:r>
            <a:r>
              <a:rPr lang="de-DE" sz="1500" dirty="0" err="1" smtClean="0">
                <a:cs typeface="Arial" pitchFamily="34" charset="0"/>
              </a:rPr>
              <a:t>foreign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languages</a:t>
            </a:r>
            <a:endParaRPr lang="de-DE" sz="1500" dirty="0" smtClean="0"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internship</a:t>
            </a:r>
            <a:r>
              <a:rPr lang="de-DE" sz="1500" dirty="0" smtClean="0">
                <a:cs typeface="Arial" pitchFamily="34" charset="0"/>
              </a:rPr>
              <a:t> / </a:t>
            </a:r>
            <a:r>
              <a:rPr lang="de-DE" sz="1500" dirty="0" err="1" smtClean="0">
                <a:cs typeface="Arial" pitchFamily="34" charset="0"/>
              </a:rPr>
              <a:t>practical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work</a:t>
            </a:r>
            <a:r>
              <a:rPr lang="de-DE" sz="1500" dirty="0" smtClean="0">
                <a:cs typeface="Arial" pitchFamily="34" charset="0"/>
              </a:rPr>
              <a:t> </a:t>
            </a:r>
            <a:r>
              <a:rPr lang="de-DE" sz="1500" dirty="0" err="1" smtClean="0">
                <a:cs typeface="Arial" pitchFamily="34" charset="0"/>
              </a:rPr>
              <a:t>placement</a:t>
            </a:r>
            <a:endParaRPr lang="de-DE" sz="1500" dirty="0" smtClean="0">
              <a:cs typeface="Arial" pitchFamily="34" charset="0"/>
            </a:endParaRPr>
          </a:p>
        </p:txBody>
      </p:sp>
      <p:sp>
        <p:nvSpPr>
          <p:cNvPr id="25606" name="AutoShape 6" descr="Bildergebnis für european studies magde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608" name="AutoShape 8" descr="Bildergebnis für european studies magde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610" name="AutoShape 10" descr="Bildergebnis für european studies magde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5613" name="Picture 13" descr="C:\Users\Zawadzka\Desktop\Koordination European Studies\Plakat\Bildergalerie\Bruessel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478000" y="-10858500"/>
            <a:ext cx="9525000" cy="7143750"/>
          </a:xfrm>
          <a:prstGeom prst="rect">
            <a:avLst/>
          </a:prstGeom>
          <a:noFill/>
        </p:spPr>
      </p:pic>
      <p:pic>
        <p:nvPicPr>
          <p:cNvPr id="25616" name="Picture 16" descr="Foto Martin Schul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2276" y="3864799"/>
            <a:ext cx="4729186" cy="2628076"/>
          </a:xfrm>
          <a:prstGeom prst="rect">
            <a:avLst/>
          </a:prstGeom>
          <a:noFill/>
        </p:spPr>
      </p:pic>
      <p:sp>
        <p:nvSpPr>
          <p:cNvPr id="25622" name="AutoShape 22" descr="Bildergebnis für european studies magde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Bild 69" descr="HW_SIGN_de_A_web_far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"/>
            <a:ext cx="5940152" cy="7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el 2"/>
          <p:cNvSpPr txBox="1">
            <a:spLocks/>
          </p:cNvSpPr>
          <p:nvPr/>
        </p:nvSpPr>
        <p:spPr>
          <a:xfrm>
            <a:off x="5940153" y="291743"/>
            <a:ext cx="3203847" cy="4884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2pPr>
            <a:lvl3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3pPr>
            <a:lvl4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4pPr>
            <a:lvl5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5pPr>
            <a:lvl6pPr marL="4572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6pPr>
            <a:lvl7pPr marL="9144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7pPr>
            <a:lvl8pPr marL="13716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8pPr>
            <a:lvl9pPr marL="18288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9pPr>
          </a:lstStyle>
          <a:p>
            <a:r>
              <a:rPr lang="de-DE" sz="1600" dirty="0" smtClean="0">
                <a:solidFill>
                  <a:schemeClr val="bg1"/>
                </a:solidFill>
              </a:rPr>
              <a:t>Tasks &amp; </a:t>
            </a:r>
            <a:r>
              <a:rPr lang="de-DE" sz="1600" dirty="0" err="1" smtClean="0">
                <a:solidFill>
                  <a:schemeClr val="bg1"/>
                </a:solidFill>
              </a:rPr>
              <a:t>Responsibilities</a:t>
            </a:r>
            <a:endParaRPr lang="de-DE" sz="1600" i="1" kern="0" dirty="0">
              <a:solidFill>
                <a:schemeClr val="bg1"/>
              </a:solidFill>
            </a:endParaRPr>
          </a:p>
        </p:txBody>
      </p:sp>
      <p:sp>
        <p:nvSpPr>
          <p:cNvPr id="17" name="Titel 2"/>
          <p:cNvSpPr txBox="1">
            <a:spLocks/>
          </p:cNvSpPr>
          <p:nvPr/>
        </p:nvSpPr>
        <p:spPr>
          <a:xfrm>
            <a:off x="5758797" y="160338"/>
            <a:ext cx="3402665" cy="4193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838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Lucida Grande" charset="0"/>
              </a:rPr>
              <a:t>       European Studies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Lucida Grande" charset="0"/>
              </a:rPr>
              <a:t> 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  <a:sym typeface="Lucida Grand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223638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0" y="2579905"/>
            <a:ext cx="3816425" cy="3970318"/>
          </a:xfrm>
          <a:prstGeom prst="rect">
            <a:avLst/>
          </a:prstGeom>
        </p:spPr>
        <p:txBody>
          <a:bodyPr wrap="square" numCol="1" anchor="t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Coordinator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of</a:t>
            </a:r>
            <a:r>
              <a:rPr lang="de-DE" sz="1400" dirty="0" smtClean="0">
                <a:cs typeface="Arial" pitchFamily="34" charset="0"/>
              </a:rPr>
              <a:t> European Studies </a:t>
            </a:r>
            <a:r>
              <a:rPr lang="de-DE" sz="1400" dirty="0" err="1" smtClean="0">
                <a:cs typeface="Arial" pitchFamily="34" charset="0"/>
              </a:rPr>
              <a:t>programmes</a:t>
            </a:r>
            <a:r>
              <a:rPr lang="de-DE" sz="1400" dirty="0" smtClean="0">
                <a:cs typeface="Arial" pitchFamily="34" charset="0"/>
              </a:rPr>
              <a:t> (BA, MA</a:t>
            </a:r>
            <a:r>
              <a:rPr lang="de-DE" sz="1400" dirty="0" smtClean="0">
                <a:cs typeface="Arial" pitchFamily="34" charset="0"/>
              </a:rPr>
              <a:t>)</a:t>
            </a:r>
            <a:endParaRPr lang="de-DE" sz="1400" dirty="0" smtClean="0"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advice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and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support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for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students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and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applicants</a:t>
            </a:r>
            <a:endParaRPr lang="de-DE" sz="1400" dirty="0" smtClean="0"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cooperations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with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partner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universities</a:t>
            </a:r>
            <a:r>
              <a:rPr lang="de-DE" sz="1400" dirty="0" smtClean="0">
                <a:cs typeface="Arial" pitchFamily="34" charset="0"/>
              </a:rPr>
              <a:t> in </a:t>
            </a:r>
            <a:r>
              <a:rPr lang="de-DE" sz="1400" dirty="0" err="1" smtClean="0">
                <a:cs typeface="Arial" pitchFamily="34" charset="0"/>
              </a:rPr>
              <a:t>Poland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within</a:t>
            </a:r>
            <a:r>
              <a:rPr lang="de-DE" sz="1400" dirty="0" smtClean="0">
                <a:cs typeface="Arial" pitchFamily="34" charset="0"/>
              </a:rPr>
              <a:t> Erasmus+ </a:t>
            </a:r>
            <a:r>
              <a:rPr lang="de-DE" sz="1400" dirty="0" err="1" smtClean="0">
                <a:cs typeface="Arial" pitchFamily="34" charset="0"/>
              </a:rPr>
              <a:t>and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other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exchange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programmes</a:t>
            </a:r>
            <a:r>
              <a:rPr lang="de-DE" sz="1400" dirty="0" smtClean="0">
                <a:cs typeface="Arial" pitchFamily="34" charset="0"/>
              </a:rPr>
              <a:t>: </a:t>
            </a:r>
            <a:r>
              <a:rPr lang="de-DE" sz="1400" dirty="0" err="1" smtClean="0">
                <a:cs typeface="Arial" pitchFamily="34" charset="0"/>
              </a:rPr>
              <a:t>support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for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outgoing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and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incoming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students</a:t>
            </a:r>
            <a:r>
              <a:rPr lang="de-DE" sz="1400" dirty="0" smtClean="0">
                <a:cs typeface="Arial" pitchFamily="34" charset="0"/>
              </a:rPr>
              <a:t>, </a:t>
            </a:r>
            <a:r>
              <a:rPr lang="de-DE" sz="1400" dirty="0" err="1" smtClean="0">
                <a:cs typeface="Arial" pitchFamily="34" charset="0"/>
              </a:rPr>
              <a:t>as</a:t>
            </a:r>
            <a:r>
              <a:rPr lang="de-DE" sz="1400" dirty="0" smtClean="0">
                <a:cs typeface="Arial" pitchFamily="34" charset="0"/>
              </a:rPr>
              <a:t> well </a:t>
            </a:r>
            <a:r>
              <a:rPr lang="de-DE" sz="1400" dirty="0" err="1" smtClean="0">
                <a:cs typeface="Arial" pitchFamily="34" charset="0"/>
              </a:rPr>
              <a:t>as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incoming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teaching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staff</a:t>
            </a:r>
            <a:endParaRPr lang="de-DE" sz="1400" dirty="0" smtClean="0"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teaching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Polish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language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and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culture</a:t>
            </a:r>
            <a:endParaRPr lang="de-DE" sz="1400" dirty="0" smtClean="0"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organization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of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educational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trips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and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workshops</a:t>
            </a:r>
            <a:r>
              <a:rPr lang="de-DE" sz="1400" dirty="0" smtClean="0">
                <a:cs typeface="Arial" pitchFamily="34" charset="0"/>
              </a:rPr>
              <a:t> (e.g. </a:t>
            </a:r>
            <a:r>
              <a:rPr lang="de-DE" sz="1400" dirty="0" err="1" smtClean="0">
                <a:cs typeface="Arial" pitchFamily="34" charset="0"/>
              </a:rPr>
              <a:t>Poland</a:t>
            </a:r>
            <a:r>
              <a:rPr lang="de-DE" sz="1400" dirty="0" smtClean="0">
                <a:cs typeface="Arial" pitchFamily="34" charset="0"/>
              </a:rPr>
              <a:t>, </a:t>
            </a:r>
            <a:r>
              <a:rPr lang="de-DE" sz="1400" dirty="0" err="1" smtClean="0">
                <a:cs typeface="Arial" pitchFamily="34" charset="0"/>
              </a:rPr>
              <a:t>Brussels</a:t>
            </a:r>
            <a:r>
              <a:rPr lang="de-DE" sz="1400" dirty="0" smtClean="0">
                <a:cs typeface="Arial" pitchFamily="34" charset="0"/>
              </a:rPr>
              <a:t>)</a:t>
            </a:r>
          </a:p>
        </p:txBody>
      </p:sp>
      <p:sp>
        <p:nvSpPr>
          <p:cNvPr id="10" name="Rechteck 9"/>
          <p:cNvSpPr/>
          <p:nvPr/>
        </p:nvSpPr>
        <p:spPr>
          <a:xfrm>
            <a:off x="-252536" y="826338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u="sng" kern="0" dirty="0" smtClean="0"/>
              <a:t>Agnieszka </a:t>
            </a:r>
            <a:endParaRPr lang="de-DE" sz="2000" u="sng" kern="0" dirty="0" smtClean="0"/>
          </a:p>
          <a:p>
            <a:r>
              <a:rPr lang="de-DE" sz="2000" u="sng" kern="0" dirty="0" err="1" smtClean="0"/>
              <a:t>Zawadzka</a:t>
            </a:r>
            <a:r>
              <a:rPr lang="de-DE" sz="2000" u="sng" kern="0" dirty="0" smtClean="0"/>
              <a:t> </a:t>
            </a:r>
            <a:r>
              <a:rPr lang="de-DE" sz="2000" u="sng" kern="0" dirty="0" smtClean="0"/>
              <a:t>M.E.S.</a:t>
            </a:r>
            <a:endParaRPr lang="de-DE" sz="2000" dirty="0"/>
          </a:p>
        </p:txBody>
      </p:sp>
      <p:sp>
        <p:nvSpPr>
          <p:cNvPr id="12" name="Rechteck 11"/>
          <p:cNvSpPr/>
          <p:nvPr/>
        </p:nvSpPr>
        <p:spPr>
          <a:xfrm>
            <a:off x="3779913" y="826338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u="sng" kern="0" dirty="0" smtClean="0"/>
              <a:t>Dr. </a:t>
            </a:r>
            <a:r>
              <a:rPr lang="de-DE" sz="2000" u="sng" kern="0" dirty="0" smtClean="0"/>
              <a:t>phil. Tatjana </a:t>
            </a:r>
          </a:p>
          <a:p>
            <a:r>
              <a:rPr lang="de-DE" sz="2000" u="sng" kern="0" dirty="0" err="1" smtClean="0"/>
              <a:t>Samostyan</a:t>
            </a:r>
            <a:endParaRPr lang="de-DE" sz="2000" dirty="0"/>
          </a:p>
        </p:txBody>
      </p:sp>
      <p:sp>
        <p:nvSpPr>
          <p:cNvPr id="14" name="Rechteck 13"/>
          <p:cNvSpPr/>
          <p:nvPr/>
        </p:nvSpPr>
        <p:spPr>
          <a:xfrm>
            <a:off x="4427984" y="2402934"/>
            <a:ext cx="4716016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50" dirty="0" smtClean="0"/>
              <a:t> Academic Coordinator </a:t>
            </a:r>
            <a:r>
              <a:rPr lang="en-US" sz="1350" dirty="0" smtClean="0"/>
              <a:t>of </a:t>
            </a:r>
            <a:endParaRPr lang="en-US" sz="1350" dirty="0" smtClean="0"/>
          </a:p>
          <a:p>
            <a:pPr algn="l">
              <a:lnSpc>
                <a:spcPct val="150000"/>
              </a:lnSpc>
            </a:pPr>
            <a:r>
              <a:rPr lang="en-US" sz="1350" dirty="0" smtClean="0"/>
              <a:t>Erasmus</a:t>
            </a:r>
            <a:r>
              <a:rPr lang="en-US" sz="1350" dirty="0" smtClean="0"/>
              <a:t>+ </a:t>
            </a:r>
            <a:r>
              <a:rPr lang="en-US" sz="1350" dirty="0" smtClean="0"/>
              <a:t>and </a:t>
            </a:r>
            <a:r>
              <a:rPr lang="en-US" sz="1350" dirty="0" smtClean="0"/>
              <a:t>DAAD exchange </a:t>
            </a:r>
            <a:r>
              <a:rPr lang="en-US" sz="1350" dirty="0" smtClean="0"/>
              <a:t>programs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50" dirty="0" smtClean="0"/>
              <a:t> </a:t>
            </a:r>
            <a:r>
              <a:rPr lang="en-US" sz="1350" dirty="0" smtClean="0"/>
              <a:t>Inter-Institutional </a:t>
            </a:r>
            <a:r>
              <a:rPr lang="en-US" sz="1350" dirty="0" smtClean="0"/>
              <a:t>Agreements (IIAs), student/staff exchanges</a:t>
            </a:r>
            <a:endParaRPr lang="en-US" sz="1350" dirty="0" smtClean="0"/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50" dirty="0" smtClean="0"/>
              <a:t> </a:t>
            </a:r>
            <a:r>
              <a:rPr lang="en-US" sz="1350" dirty="0" smtClean="0"/>
              <a:t>liaising </a:t>
            </a:r>
            <a:r>
              <a:rPr lang="en-US" sz="1350" dirty="0" smtClean="0"/>
              <a:t>with current and potential future partner </a:t>
            </a:r>
            <a:r>
              <a:rPr lang="en-US" sz="1350" dirty="0" smtClean="0"/>
              <a:t>institutions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50" dirty="0" smtClean="0"/>
              <a:t> </a:t>
            </a:r>
            <a:r>
              <a:rPr lang="en-US" sz="1350" dirty="0" smtClean="0"/>
              <a:t>organization </a:t>
            </a:r>
            <a:r>
              <a:rPr lang="en-US" sz="1350" dirty="0" smtClean="0"/>
              <a:t>of the obligatory </a:t>
            </a:r>
            <a:r>
              <a:rPr lang="en-US" sz="1350" dirty="0" smtClean="0"/>
              <a:t>study </a:t>
            </a:r>
            <a:r>
              <a:rPr lang="en-US" sz="1350" dirty="0" smtClean="0"/>
              <a:t>abroad in BA&amp;MA European Studies </a:t>
            </a:r>
            <a:r>
              <a:rPr lang="en-US" sz="1350" dirty="0" smtClean="0"/>
              <a:t> Programs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50" dirty="0" smtClean="0"/>
              <a:t> </a:t>
            </a:r>
            <a:r>
              <a:rPr lang="en-US" sz="1350" dirty="0" smtClean="0"/>
              <a:t>providing </a:t>
            </a:r>
            <a:r>
              <a:rPr lang="en-US" sz="1350" dirty="0" smtClean="0"/>
              <a:t>advice and guidance to students </a:t>
            </a:r>
            <a:r>
              <a:rPr lang="en-US" sz="1350" dirty="0" smtClean="0"/>
              <a:t>within </a:t>
            </a:r>
            <a:r>
              <a:rPr lang="en-US" sz="1350" dirty="0" smtClean="0"/>
              <a:t>the exchange </a:t>
            </a:r>
            <a:r>
              <a:rPr lang="en-US" sz="1350" dirty="0" smtClean="0"/>
              <a:t>programs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50" dirty="0" smtClean="0"/>
              <a:t> selecting </a:t>
            </a:r>
            <a:r>
              <a:rPr lang="en-US" sz="1350" dirty="0" smtClean="0"/>
              <a:t>students for outward exchange </a:t>
            </a:r>
            <a:r>
              <a:rPr lang="en-US" sz="1350" dirty="0" smtClean="0"/>
              <a:t>mobility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50" dirty="0" smtClean="0"/>
              <a:t> teaching </a:t>
            </a:r>
            <a:r>
              <a:rPr lang="en-US" sz="1350" dirty="0" smtClean="0"/>
              <a:t>undergraduate and post-graduate courses in Cultural Studies and Russian as a Foreign </a:t>
            </a:r>
            <a:r>
              <a:rPr lang="en-US" sz="1350" dirty="0" smtClean="0"/>
              <a:t>Language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50" dirty="0" smtClean="0"/>
              <a:t> Member of Institute Council</a:t>
            </a:r>
          </a:p>
          <a:p>
            <a:pPr algn="l">
              <a:lnSpc>
                <a:spcPct val="150000"/>
              </a:lnSpc>
            </a:pPr>
            <a:r>
              <a:rPr lang="en-US" sz="1350" dirty="0" smtClean="0"/>
              <a:t>	</a:t>
            </a:r>
            <a:r>
              <a:rPr lang="en-US" sz="1350" i="1" dirty="0" smtClean="0">
                <a:hlinkClick r:id="rId3"/>
              </a:rPr>
              <a:t>tetyana.samostyan@ovgu.de</a:t>
            </a:r>
            <a:r>
              <a:rPr lang="en-US" sz="1350" dirty="0" smtClean="0"/>
              <a:t> </a:t>
            </a:r>
            <a:endParaRPr lang="en-US" sz="1350" i="1" dirty="0" smtClean="0"/>
          </a:p>
        </p:txBody>
      </p:sp>
      <p:sp>
        <p:nvSpPr>
          <p:cNvPr id="17" name="Rechteck 16"/>
          <p:cNvSpPr/>
          <p:nvPr/>
        </p:nvSpPr>
        <p:spPr>
          <a:xfrm>
            <a:off x="107504" y="6550223"/>
            <a:ext cx="3888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i="1" dirty="0" smtClean="0">
                <a:hlinkClick r:id="rId4"/>
              </a:rPr>
              <a:t>agnieszka.zawadzka@ovgu.de</a:t>
            </a:r>
            <a:endParaRPr lang="de-DE" sz="1400" i="1" dirty="0" smtClean="0"/>
          </a:p>
        </p:txBody>
      </p:sp>
      <p:pic>
        <p:nvPicPr>
          <p:cNvPr id="13" name="Bild 69" descr="HW_SIGN_de_A_web_far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1"/>
            <a:ext cx="5940152" cy="7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ifph.ovgu.de/skin/vorlage/include/get_foto.php?hoehe=0&amp;breite=142&amp;url=%2Findex.php%3Fid=864%26width=142%26height=212%26nonactive=1%26lang=de%26site=ifph_med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312" y="780171"/>
            <a:ext cx="1352550" cy="2019301"/>
          </a:xfrm>
          <a:prstGeom prst="rect">
            <a:avLst/>
          </a:prstGeom>
          <a:noFill/>
        </p:spPr>
      </p:pic>
      <p:pic>
        <p:nvPicPr>
          <p:cNvPr id="5126" name="Picture 6" descr="http://www.ifph.ovgu.de/skin/vorlage/include/get_foto.php?hoehe=0&amp;breite=142&amp;url=%2Findex.php%3Fid=860%26width=142%26height=199%26nonactive=1%26lang=de%26site=ifph_med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5565" y="780171"/>
            <a:ext cx="1352550" cy="1856741"/>
          </a:xfrm>
          <a:prstGeom prst="rect">
            <a:avLst/>
          </a:prstGeom>
          <a:noFill/>
        </p:spPr>
      </p:pic>
      <p:pic>
        <p:nvPicPr>
          <p:cNvPr id="19" name="Bild 69" descr="HW_SIGN_de_A_web_far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1"/>
            <a:ext cx="5940152" cy="7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el 2"/>
          <p:cNvSpPr txBox="1">
            <a:spLocks/>
          </p:cNvSpPr>
          <p:nvPr/>
        </p:nvSpPr>
        <p:spPr>
          <a:xfrm>
            <a:off x="5940153" y="291743"/>
            <a:ext cx="3203847" cy="4884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2pPr>
            <a:lvl3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3pPr>
            <a:lvl4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4pPr>
            <a:lvl5pPr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charset="0"/>
              </a:defRPr>
            </a:lvl5pPr>
            <a:lvl6pPr marL="4572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6pPr>
            <a:lvl7pPr marL="9144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7pPr>
            <a:lvl8pPr marL="13716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8pPr>
            <a:lvl9pPr marL="1828800" algn="l" defTabSz="838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  <a:sym typeface="Lucida Grande" pitchFamily="-111" charset="0"/>
              </a:defRPr>
            </a:lvl9pPr>
          </a:lstStyle>
          <a:p>
            <a:r>
              <a:rPr lang="de-DE" sz="1600" dirty="0" smtClean="0">
                <a:solidFill>
                  <a:schemeClr val="bg1"/>
                </a:solidFill>
              </a:rPr>
              <a:t>Tasks &amp; </a:t>
            </a:r>
            <a:r>
              <a:rPr lang="de-DE" sz="1600" dirty="0" err="1" smtClean="0">
                <a:solidFill>
                  <a:schemeClr val="bg1"/>
                </a:solidFill>
              </a:rPr>
              <a:t>Responsibilities</a:t>
            </a:r>
            <a:endParaRPr lang="de-DE" sz="1600" i="1" kern="0" dirty="0">
              <a:solidFill>
                <a:schemeClr val="bg1"/>
              </a:solidFill>
            </a:endParaRPr>
          </a:p>
        </p:txBody>
      </p:sp>
      <p:sp>
        <p:nvSpPr>
          <p:cNvPr id="21" name="Titel 2"/>
          <p:cNvSpPr txBox="1">
            <a:spLocks/>
          </p:cNvSpPr>
          <p:nvPr/>
        </p:nvSpPr>
        <p:spPr>
          <a:xfrm>
            <a:off x="5758797" y="160338"/>
            <a:ext cx="3402665" cy="4193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838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Lucida Grande" charset="0"/>
              </a:rPr>
              <a:t>       European Studies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Lucida Grande" charset="0"/>
              </a:rPr>
              <a:t> 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  <a:sym typeface="Lucida Grand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16436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gu_VST">
  <a:themeElements>
    <a:clrScheme name="Benutzerdefiniert 28">
      <a:dk1>
        <a:srgbClr val="000000"/>
      </a:dk1>
      <a:lt1>
        <a:srgbClr val="FFFFFF"/>
      </a:lt1>
      <a:dk2>
        <a:srgbClr val="941680"/>
      </a:dk2>
      <a:lt2>
        <a:srgbClr val="5D8EA6"/>
      </a:lt2>
      <a:accent1>
        <a:srgbClr val="7A003F"/>
      </a:accent1>
      <a:accent2>
        <a:srgbClr val="D13F58"/>
      </a:accent2>
      <a:accent3>
        <a:srgbClr val="FFFFFF"/>
      </a:accent3>
      <a:accent4>
        <a:srgbClr val="000000"/>
      </a:accent4>
      <a:accent5>
        <a:srgbClr val="D0ABAB"/>
      </a:accent5>
      <a:accent6>
        <a:srgbClr val="941680"/>
      </a:accent6>
      <a:hlink>
        <a:srgbClr val="7A003F"/>
      </a:hlink>
      <a:folHlink>
        <a:srgbClr val="F39100"/>
      </a:folHlink>
    </a:clrScheme>
    <a:fontScheme name="Musterseite">
      <a:majorFont>
        <a:latin typeface="Lucida Grande"/>
        <a:ea typeface="ヒラギノ角ゴ Pro W3"/>
        <a:cs typeface="ヒラギノ角ゴ Pro W3"/>
      </a:majorFont>
      <a:minorFont>
        <a:latin typeface="Lucida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3331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 CY" pitchFamily="-111" charset="-52"/>
            <a:ea typeface="ヒラギノ角ゴ Pro W3" pitchFamily="-111" charset="-128"/>
            <a:cs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3331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 CY" pitchFamily="-111" charset="-52"/>
            <a:ea typeface="ヒラギノ角ゴ Pro W3" pitchFamily="-111" charset="-128"/>
            <a:cs typeface="ヒラギノ角ゴ Pro W3" pitchFamily="-111" charset="-128"/>
          </a:defRPr>
        </a:defPPr>
      </a:lstStyle>
    </a:lnDef>
  </a:objectDefaults>
  <a:extraClrSchemeLst>
    <a:extraClrScheme>
      <a:clrScheme name="Musterseite 1">
        <a:dk1>
          <a:srgbClr val="000000"/>
        </a:dk1>
        <a:lt1>
          <a:srgbClr val="FFFFFF"/>
        </a:lt1>
        <a:dk2>
          <a:srgbClr val="3C3C3C"/>
        </a:dk2>
        <a:lt2>
          <a:srgbClr val="808080"/>
        </a:lt2>
        <a:accent1>
          <a:srgbClr val="A7171A"/>
        </a:accent1>
        <a:accent2>
          <a:srgbClr val="642C29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5A2724"/>
        </a:accent6>
        <a:hlink>
          <a:srgbClr val="C31924"/>
        </a:hlink>
        <a:folHlink>
          <a:srgbClr val="DBC1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Ovgu_VST</Template>
  <TotalTime>0</TotalTime>
  <Words>581</Words>
  <Application>Microsoft Office PowerPoint</Application>
  <PresentationFormat>Bildschirmpräsentation (4:3)</PresentationFormat>
  <Paragraphs>94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Ovgu_VST</vt:lpstr>
      <vt:lpstr>Folie 1</vt:lpstr>
      <vt:lpstr>Folie 2</vt:lpstr>
      <vt:lpstr>Research Assistant M.Sc. Katja Meyer </vt:lpstr>
      <vt:lpstr>FACULTY OF HUMANITIES, SOCIAL SCIENCES &amp; EDUCATION </vt:lpstr>
      <vt:lpstr>European Studies Programmes  </vt:lpstr>
      <vt:lpstr>Folie 6</vt:lpstr>
    </vt:vector>
  </TitlesOfParts>
  <Company>Otto-von-Guericke-University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Stresing</dc:creator>
  <cp:lastModifiedBy>IfPH</cp:lastModifiedBy>
  <cp:revision>77</cp:revision>
  <cp:lastPrinted>2009-04-03T10:08:54Z</cp:lastPrinted>
  <dcterms:created xsi:type="dcterms:W3CDTF">2013-08-23T10:24:44Z</dcterms:created>
  <dcterms:modified xsi:type="dcterms:W3CDTF">2016-10-15T17:55:53Z</dcterms:modified>
</cp:coreProperties>
</file>