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93" r:id="rId3"/>
    <p:sldId id="258" r:id="rId4"/>
    <p:sldId id="283" r:id="rId5"/>
    <p:sldId id="284" r:id="rId6"/>
    <p:sldId id="295" r:id="rId7"/>
    <p:sldId id="287" r:id="rId8"/>
    <p:sldId id="274" r:id="rId9"/>
    <p:sldId id="297" r:id="rId10"/>
    <p:sldId id="277" r:id="rId11"/>
    <p:sldId id="278" r:id="rId12"/>
    <p:sldId id="281" r:id="rId13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6" y="-1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BCD531-C06A-415F-8A43-4372BCF9025D}" type="doc">
      <dgm:prSet loTypeId="urn:microsoft.com/office/officeart/2005/8/layout/hierarchy2" loCatId="hierarchy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bg-BG"/>
        </a:p>
      </dgm:t>
    </dgm:pt>
    <dgm:pt modelId="{00CF688F-0074-4900-A6C0-DE80EFAA3DA4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Faculty of Mechanical and Manufacturing Engineering</a:t>
          </a:r>
          <a:endParaRPr lang="bg-BG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2A71BC-BB08-4151-AC86-DD60ABA9BFFD}" type="parTrans" cxnId="{EADE9728-0268-401A-AE50-31DBFFC87D95}">
      <dgm:prSet/>
      <dgm:spPr/>
      <dgm:t>
        <a:bodyPr/>
        <a:lstStyle/>
        <a:p>
          <a:endParaRPr lang="bg-BG"/>
        </a:p>
      </dgm:t>
    </dgm:pt>
    <dgm:pt modelId="{A1B017E4-1E5D-4462-AEDE-AFD6961FBA67}" type="sibTrans" cxnId="{EADE9728-0268-401A-AE50-31DBFFC87D95}">
      <dgm:prSet/>
      <dgm:spPr/>
      <dgm:t>
        <a:bodyPr/>
        <a:lstStyle/>
        <a:p>
          <a:endParaRPr lang="bg-BG"/>
        </a:p>
      </dgm:t>
    </dgm:pt>
    <dgm:pt modelId="{64734312-CB32-4905-A12B-5E7E5DA8F250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333300"/>
          </a:solidFill>
        </a:ln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Faculty of Business and Management</a:t>
          </a:r>
          <a:endParaRPr lang="bg-BG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88CD37-A301-4BAC-B183-7C6EC723BEED}" type="parTrans" cxnId="{6CB5D295-27D7-4CD2-B41F-2AE1E1957CC0}">
      <dgm:prSet/>
      <dgm:spPr/>
      <dgm:t>
        <a:bodyPr/>
        <a:lstStyle/>
        <a:p>
          <a:endParaRPr lang="bg-BG"/>
        </a:p>
      </dgm:t>
    </dgm:pt>
    <dgm:pt modelId="{A07E3907-D543-4EDA-919D-9521A154DBA2}" type="sibTrans" cxnId="{6CB5D295-27D7-4CD2-B41F-2AE1E1957CC0}">
      <dgm:prSet/>
      <dgm:spPr/>
      <dgm:t>
        <a:bodyPr/>
        <a:lstStyle/>
        <a:p>
          <a:endParaRPr lang="bg-BG"/>
        </a:p>
      </dgm:t>
    </dgm:pt>
    <dgm:pt modelId="{7DAD91BE-1140-4BE1-A6BB-318B79E937EB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Faculty of Natural Sciences and Education</a:t>
          </a:r>
          <a:endParaRPr lang="bg-BG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DC38CC-291C-4280-BFD2-B7DA73B07BD1}" type="parTrans" cxnId="{2061C1F4-8DAC-4FCA-99E9-78611353A821}">
      <dgm:prSet/>
      <dgm:spPr/>
      <dgm:t>
        <a:bodyPr/>
        <a:lstStyle/>
        <a:p>
          <a:endParaRPr lang="bg-BG"/>
        </a:p>
      </dgm:t>
    </dgm:pt>
    <dgm:pt modelId="{8DD29275-8052-4187-A1FA-A71EE3A5FEC4}" type="sibTrans" cxnId="{2061C1F4-8DAC-4FCA-99E9-78611353A821}">
      <dgm:prSet/>
      <dgm:spPr/>
      <dgm:t>
        <a:bodyPr/>
        <a:lstStyle/>
        <a:p>
          <a:endParaRPr lang="bg-BG"/>
        </a:p>
      </dgm:t>
    </dgm:pt>
    <dgm:pt modelId="{2E1C29F8-F82D-4C76-871F-A44DE19CD262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Faculty of  Public Health and Healthcare</a:t>
          </a:r>
          <a:endParaRPr lang="bg-BG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D930D4-73B4-49B5-AB0B-87087A550204}" type="parTrans" cxnId="{7D9BD8D6-637F-4DD5-83E6-FE2FF73D33E5}">
      <dgm:prSet/>
      <dgm:spPr/>
      <dgm:t>
        <a:bodyPr/>
        <a:lstStyle/>
        <a:p>
          <a:endParaRPr lang="bg-BG"/>
        </a:p>
      </dgm:t>
    </dgm:pt>
    <dgm:pt modelId="{6B3AA729-3EEB-4748-8AA8-4ECC21962056}" type="sibTrans" cxnId="{7D9BD8D6-637F-4DD5-83E6-FE2FF73D33E5}">
      <dgm:prSet/>
      <dgm:spPr/>
      <dgm:t>
        <a:bodyPr/>
        <a:lstStyle/>
        <a:p>
          <a:endParaRPr lang="bg-BG"/>
        </a:p>
      </dgm:t>
    </dgm:pt>
    <dgm:pt modelId="{0C932A5A-EF27-487B-A4B0-D78D886BBF55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Agrarian and Industrial Faculty</a:t>
          </a:r>
          <a:endParaRPr lang="bg-BG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94A5E6-59AA-4018-8B16-CE938167A1CC}" type="parTrans" cxnId="{7251EE29-E988-4D4C-B65C-9CDEB6BD7402}">
      <dgm:prSet/>
      <dgm:spPr/>
      <dgm:t>
        <a:bodyPr/>
        <a:lstStyle/>
        <a:p>
          <a:endParaRPr lang="en-US"/>
        </a:p>
      </dgm:t>
    </dgm:pt>
    <dgm:pt modelId="{214AB03C-672C-4A8A-BDEA-F0AD089BFA71}" type="sibTrans" cxnId="{7251EE29-E988-4D4C-B65C-9CDEB6BD7402}">
      <dgm:prSet/>
      <dgm:spPr/>
      <dgm:t>
        <a:bodyPr/>
        <a:lstStyle/>
        <a:p>
          <a:endParaRPr lang="en-US"/>
        </a:p>
      </dgm:t>
    </dgm:pt>
    <dgm:pt modelId="{B91605E8-01D4-424B-B3DE-FB2ECB1F48D8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Faculty of Law</a:t>
          </a:r>
          <a:endParaRPr lang="bg-BG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44D23B-669F-4154-8916-0186EBDE44AE}" type="parTrans" cxnId="{F4DC8EA9-0A8A-43E3-B98A-67E6D8CDAA03}">
      <dgm:prSet/>
      <dgm:spPr/>
      <dgm:t>
        <a:bodyPr/>
        <a:lstStyle/>
        <a:p>
          <a:endParaRPr lang="en-US"/>
        </a:p>
      </dgm:t>
    </dgm:pt>
    <dgm:pt modelId="{6B490EAD-E091-4842-9932-BB50723D6A79}" type="sibTrans" cxnId="{F4DC8EA9-0A8A-43E3-B98A-67E6D8CDAA03}">
      <dgm:prSet/>
      <dgm:spPr/>
      <dgm:t>
        <a:bodyPr/>
        <a:lstStyle/>
        <a:p>
          <a:endParaRPr lang="en-US"/>
        </a:p>
      </dgm:t>
    </dgm:pt>
    <dgm:pt modelId="{D0A4B38B-0C00-4DA4-9665-7140DC2D00EF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Faculty of Transport</a:t>
          </a:r>
          <a:endParaRPr lang="bg-BG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D8F7EC-B42D-47F1-A8D5-D051B96D6F46}" type="parTrans" cxnId="{62AA2F59-743D-403C-AF67-1751402ACE7A}">
      <dgm:prSet/>
      <dgm:spPr/>
      <dgm:t>
        <a:bodyPr/>
        <a:lstStyle/>
        <a:p>
          <a:endParaRPr lang="en-US"/>
        </a:p>
      </dgm:t>
    </dgm:pt>
    <dgm:pt modelId="{898CAFCA-6A3C-4264-A9AB-E09D3EA673C0}" type="sibTrans" cxnId="{62AA2F59-743D-403C-AF67-1751402ACE7A}">
      <dgm:prSet/>
      <dgm:spPr/>
      <dgm:t>
        <a:bodyPr/>
        <a:lstStyle/>
        <a:p>
          <a:endParaRPr lang="en-US"/>
        </a:p>
      </dgm:t>
    </dgm:pt>
    <dgm:pt modelId="{952582CD-0323-41EE-96B9-A1C375900C34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Faculty of Electrical Engineering, Electronics and Automation</a:t>
          </a:r>
          <a:endParaRPr lang="bg-BG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6D0284-4A55-40A7-A2C9-A8C93199271B}" type="parTrans" cxnId="{C11604BA-D759-4540-B3D8-BDA88B101FD2}">
      <dgm:prSet/>
      <dgm:spPr/>
      <dgm:t>
        <a:bodyPr/>
        <a:lstStyle/>
        <a:p>
          <a:endParaRPr lang="en-US"/>
        </a:p>
      </dgm:t>
    </dgm:pt>
    <dgm:pt modelId="{1BE19CCA-CFE4-4618-A480-A097E76D1FE0}" type="sibTrans" cxnId="{C11604BA-D759-4540-B3D8-BDA88B101FD2}">
      <dgm:prSet/>
      <dgm:spPr/>
      <dgm:t>
        <a:bodyPr/>
        <a:lstStyle/>
        <a:p>
          <a:endParaRPr lang="en-US"/>
        </a:p>
      </dgm:t>
    </dgm:pt>
    <dgm:pt modelId="{E1850300-0FC4-43F8-8C23-0665A5AF6F6A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Razgrad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Branch</a:t>
          </a:r>
          <a:endParaRPr lang="bg-BG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5B1299-332E-46DD-8276-F36DC2237710}" type="parTrans" cxnId="{0554AFA4-1CDF-46BB-AA23-1ECEE47E61B5}">
      <dgm:prSet/>
      <dgm:spPr/>
      <dgm:t>
        <a:bodyPr/>
        <a:lstStyle/>
        <a:p>
          <a:endParaRPr lang="bg-BG"/>
        </a:p>
      </dgm:t>
    </dgm:pt>
    <dgm:pt modelId="{DA8FC710-2C3A-4E34-885A-9C5C579F88CA}" type="sibTrans" cxnId="{0554AFA4-1CDF-46BB-AA23-1ECEE47E61B5}">
      <dgm:prSet/>
      <dgm:spPr/>
      <dgm:t>
        <a:bodyPr/>
        <a:lstStyle/>
        <a:p>
          <a:endParaRPr lang="bg-BG"/>
        </a:p>
      </dgm:t>
    </dgm:pt>
    <dgm:pt modelId="{FF14A09A-C889-49F1-8E0B-4D808013A87D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Silistra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Branch</a:t>
          </a:r>
          <a:endParaRPr lang="bg-BG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FDBA67-2165-46C2-B439-45B9090BAFF7}" type="parTrans" cxnId="{5EC378A3-CE78-441A-A3E8-F9748606C11F}">
      <dgm:prSet/>
      <dgm:spPr/>
      <dgm:t>
        <a:bodyPr/>
        <a:lstStyle/>
        <a:p>
          <a:endParaRPr lang="bg-BG"/>
        </a:p>
      </dgm:t>
    </dgm:pt>
    <dgm:pt modelId="{54D140D6-ADA5-4B2E-A362-AB806EB742F2}" type="sibTrans" cxnId="{5EC378A3-CE78-441A-A3E8-F9748606C11F}">
      <dgm:prSet/>
      <dgm:spPr/>
      <dgm:t>
        <a:bodyPr/>
        <a:lstStyle/>
        <a:p>
          <a:endParaRPr lang="bg-BG"/>
        </a:p>
      </dgm:t>
    </dgm:pt>
    <dgm:pt modelId="{1D09E467-4988-46BB-9557-1DE319BFA46A}" type="pres">
      <dgm:prSet presAssocID="{D8BCD531-C06A-415F-8A43-4372BCF9025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EB341D-FAA0-4D07-9E8C-7FE6E231B8E8}" type="pres">
      <dgm:prSet presAssocID="{00CF688F-0074-4900-A6C0-DE80EFAA3DA4}" presName="root1" presStyleCnt="0"/>
      <dgm:spPr/>
      <dgm:t>
        <a:bodyPr/>
        <a:lstStyle/>
        <a:p>
          <a:endParaRPr lang="en-US"/>
        </a:p>
      </dgm:t>
    </dgm:pt>
    <dgm:pt modelId="{0BC1D9AF-9CBC-48ED-AF56-F6161FD8A21F}" type="pres">
      <dgm:prSet presAssocID="{00CF688F-0074-4900-A6C0-DE80EFAA3DA4}" presName="LevelOneTextNode" presStyleLbl="node0" presStyleIdx="0" presStyleCnt="10" custScaleX="178427" custLinFactX="-41530" custLinFactNeighborX="-100000" custLinFactNeighborY="761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5ECF58-7A2E-45B8-BCF3-DD5569C3CE69}" type="pres">
      <dgm:prSet presAssocID="{00CF688F-0074-4900-A6C0-DE80EFAA3DA4}" presName="level2hierChild" presStyleCnt="0"/>
      <dgm:spPr/>
      <dgm:t>
        <a:bodyPr/>
        <a:lstStyle/>
        <a:p>
          <a:endParaRPr lang="en-US"/>
        </a:p>
      </dgm:t>
    </dgm:pt>
    <dgm:pt modelId="{8E493455-45DE-4221-884A-320B7301F734}" type="pres">
      <dgm:prSet presAssocID="{64734312-CB32-4905-A12B-5E7E5DA8F250}" presName="root1" presStyleCnt="0"/>
      <dgm:spPr/>
      <dgm:t>
        <a:bodyPr/>
        <a:lstStyle/>
        <a:p>
          <a:endParaRPr lang="en-US"/>
        </a:p>
      </dgm:t>
    </dgm:pt>
    <dgm:pt modelId="{52805815-7680-41FE-92BE-BB59E354B1DD}" type="pres">
      <dgm:prSet presAssocID="{64734312-CB32-4905-A12B-5E7E5DA8F250}" presName="LevelOneTextNode" presStyleLbl="node0" presStyleIdx="1" presStyleCnt="10" custScaleX="178427" custLinFactX="-100000" custLinFactY="173198" custLinFactNeighborX="-162832" custLinFactNeighborY="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877417-64A7-43D8-B066-A88D70952518}" type="pres">
      <dgm:prSet presAssocID="{64734312-CB32-4905-A12B-5E7E5DA8F250}" presName="level2hierChild" presStyleCnt="0"/>
      <dgm:spPr/>
      <dgm:t>
        <a:bodyPr/>
        <a:lstStyle/>
        <a:p>
          <a:endParaRPr lang="en-US"/>
        </a:p>
      </dgm:t>
    </dgm:pt>
    <dgm:pt modelId="{47AB2A47-650D-4F60-ABB5-FE71117A6521}" type="pres">
      <dgm:prSet presAssocID="{7DAD91BE-1140-4BE1-A6BB-318B79E937EB}" presName="root1" presStyleCnt="0"/>
      <dgm:spPr/>
      <dgm:t>
        <a:bodyPr/>
        <a:lstStyle/>
        <a:p>
          <a:endParaRPr lang="en-US"/>
        </a:p>
      </dgm:t>
    </dgm:pt>
    <dgm:pt modelId="{55B45974-E510-4244-A3D1-0EC85D079E25}" type="pres">
      <dgm:prSet presAssocID="{7DAD91BE-1140-4BE1-A6BB-318B79E937EB}" presName="LevelOneTextNode" presStyleLbl="node0" presStyleIdx="2" presStyleCnt="10" custScaleX="178427" custLinFactX="-47880" custLinFactY="200000" custLinFactNeighborX="-100000" custLinFactNeighborY="2176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5C34C5-DD9D-43EA-98A1-681C6A795054}" type="pres">
      <dgm:prSet presAssocID="{7DAD91BE-1140-4BE1-A6BB-318B79E937EB}" presName="level2hierChild" presStyleCnt="0"/>
      <dgm:spPr/>
      <dgm:t>
        <a:bodyPr/>
        <a:lstStyle/>
        <a:p>
          <a:endParaRPr lang="en-US"/>
        </a:p>
      </dgm:t>
    </dgm:pt>
    <dgm:pt modelId="{54E066F3-AED6-4193-B17A-EBEE9A340DE7}" type="pres">
      <dgm:prSet presAssocID="{952582CD-0323-41EE-96B9-A1C375900C34}" presName="root1" presStyleCnt="0"/>
      <dgm:spPr/>
    </dgm:pt>
    <dgm:pt modelId="{5C95F2DC-6DA9-41D2-9356-CF272D20C0F6}" type="pres">
      <dgm:prSet presAssocID="{952582CD-0323-41EE-96B9-A1C375900C34}" presName="LevelOneTextNode" presStyleLbl="node0" presStyleIdx="3" presStyleCnt="10" custScaleX="178427" custLinFactY="-100000" custLinFactNeighborX="84699" custLinFactNeighborY="-1688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B79DBC-DABB-4287-AF79-09061C8D5CCB}" type="pres">
      <dgm:prSet presAssocID="{952582CD-0323-41EE-96B9-A1C375900C34}" presName="level2hierChild" presStyleCnt="0"/>
      <dgm:spPr/>
    </dgm:pt>
    <dgm:pt modelId="{AF2AD0BF-EAAB-4732-BF25-00172195BE7E}" type="pres">
      <dgm:prSet presAssocID="{2E1C29F8-F82D-4C76-871F-A44DE19CD262}" presName="root1" presStyleCnt="0"/>
      <dgm:spPr/>
      <dgm:t>
        <a:bodyPr/>
        <a:lstStyle/>
        <a:p>
          <a:endParaRPr lang="en-US"/>
        </a:p>
      </dgm:t>
    </dgm:pt>
    <dgm:pt modelId="{92FFD335-B918-453C-9B1B-2988C60BC2D2}" type="pres">
      <dgm:prSet presAssocID="{2E1C29F8-F82D-4C76-871F-A44DE19CD262}" presName="LevelOneTextNode" presStyleLbl="node0" presStyleIdx="4" presStyleCnt="10" custScaleX="178427" custLinFactX="100000" custLinFactNeighborX="133116" custLinFactNeighborY="219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39898A-C296-410F-9414-5A8EEDC5A391}" type="pres">
      <dgm:prSet presAssocID="{2E1C29F8-F82D-4C76-871F-A44DE19CD262}" presName="level2hierChild" presStyleCnt="0"/>
      <dgm:spPr/>
      <dgm:t>
        <a:bodyPr/>
        <a:lstStyle/>
        <a:p>
          <a:endParaRPr lang="en-US"/>
        </a:p>
      </dgm:t>
    </dgm:pt>
    <dgm:pt modelId="{D487BAB5-38A1-4360-84FB-259BAEF24EB4}" type="pres">
      <dgm:prSet presAssocID="{0C932A5A-EF27-487B-A4B0-D78D886BBF55}" presName="root1" presStyleCnt="0"/>
      <dgm:spPr/>
      <dgm:t>
        <a:bodyPr/>
        <a:lstStyle/>
        <a:p>
          <a:endParaRPr lang="en-US"/>
        </a:p>
      </dgm:t>
    </dgm:pt>
    <dgm:pt modelId="{B72EFF56-C883-4EB2-839B-1CC47EAD7132}" type="pres">
      <dgm:prSet presAssocID="{0C932A5A-EF27-487B-A4B0-D78D886BBF55}" presName="LevelOneTextNode" presStyleLbl="node0" presStyleIdx="5" presStyleCnt="10" custScaleX="178427" custLinFactX="-100000" custLinFactY="-133384" custLinFactNeighborX="-180163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635B4A-F6DE-415B-87AB-183F67A49A8F}" type="pres">
      <dgm:prSet presAssocID="{0C932A5A-EF27-487B-A4B0-D78D886BBF55}" presName="level2hierChild" presStyleCnt="0"/>
      <dgm:spPr/>
      <dgm:t>
        <a:bodyPr/>
        <a:lstStyle/>
        <a:p>
          <a:endParaRPr lang="en-US"/>
        </a:p>
      </dgm:t>
    </dgm:pt>
    <dgm:pt modelId="{BA460AB2-0FF4-4828-86A4-E862BB60CB18}" type="pres">
      <dgm:prSet presAssocID="{B91605E8-01D4-424B-B3DE-FB2ECB1F48D8}" presName="root1" presStyleCnt="0"/>
      <dgm:spPr/>
      <dgm:t>
        <a:bodyPr/>
        <a:lstStyle/>
        <a:p>
          <a:endParaRPr lang="en-US"/>
        </a:p>
      </dgm:t>
    </dgm:pt>
    <dgm:pt modelId="{A342F937-F63E-4857-A14C-EAD994C84601}" type="pres">
      <dgm:prSet presAssocID="{B91605E8-01D4-424B-B3DE-FB2ECB1F48D8}" presName="LevelOneTextNode" presStyleLbl="node0" presStyleIdx="6" presStyleCnt="10" custScaleX="178427" custLinFactNeighborX="84699" custLinFactNeighborY="-423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291BFC-A2B5-4AB6-B074-3B1BEC66A0E1}" type="pres">
      <dgm:prSet presAssocID="{B91605E8-01D4-424B-B3DE-FB2ECB1F48D8}" presName="level2hierChild" presStyleCnt="0"/>
      <dgm:spPr/>
      <dgm:t>
        <a:bodyPr/>
        <a:lstStyle/>
        <a:p>
          <a:endParaRPr lang="en-US"/>
        </a:p>
      </dgm:t>
    </dgm:pt>
    <dgm:pt modelId="{2412763E-070A-4600-B65E-D77FB968360F}" type="pres">
      <dgm:prSet presAssocID="{D0A4B38B-0C00-4DA4-9665-7140DC2D00EF}" presName="root1" presStyleCnt="0"/>
      <dgm:spPr/>
    </dgm:pt>
    <dgm:pt modelId="{75C7BBF4-222B-43A0-9F12-C08A4B07249F}" type="pres">
      <dgm:prSet presAssocID="{D0A4B38B-0C00-4DA4-9665-7140DC2D00EF}" presName="LevelOneTextNode" presStyleLbl="node0" presStyleIdx="7" presStyleCnt="10" custScaleX="178427" custLinFactX="100000" custLinFactY="-261893" custLinFactNeighborX="132429" custLinFactNeighborY="-3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0ED6FA-6B7B-4CA8-AE36-3C226BC302D6}" type="pres">
      <dgm:prSet presAssocID="{D0A4B38B-0C00-4DA4-9665-7140DC2D00EF}" presName="level2hierChild" presStyleCnt="0"/>
      <dgm:spPr/>
    </dgm:pt>
    <dgm:pt modelId="{5FD81DDD-D0CF-46C6-AFE5-9D54F4FE7310}" type="pres">
      <dgm:prSet presAssocID="{E1850300-0FC4-43F8-8C23-0665A5AF6F6A}" presName="root1" presStyleCnt="0"/>
      <dgm:spPr/>
    </dgm:pt>
    <dgm:pt modelId="{E1A6CE41-1D1B-4259-98A4-4B953B78F074}" type="pres">
      <dgm:prSet presAssocID="{E1850300-0FC4-43F8-8C23-0665A5AF6F6A}" presName="LevelOneTextNode" presStyleLbl="node0" presStyleIdx="8" presStyleCnt="10" custLinFactNeighborX="-54767" custLinFactNeighborY="3301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27D3D774-6B74-4A68-8350-65681C17AC72}" type="pres">
      <dgm:prSet presAssocID="{E1850300-0FC4-43F8-8C23-0665A5AF6F6A}" presName="level2hierChild" presStyleCnt="0"/>
      <dgm:spPr/>
    </dgm:pt>
    <dgm:pt modelId="{2836FB34-23B3-4234-8416-F6C3CDD4E304}" type="pres">
      <dgm:prSet presAssocID="{FF14A09A-C889-49F1-8E0B-4D808013A87D}" presName="root1" presStyleCnt="0"/>
      <dgm:spPr/>
    </dgm:pt>
    <dgm:pt modelId="{0D0CA237-3A28-4C80-8AD7-9DAD034D4908}" type="pres">
      <dgm:prSet presAssocID="{FF14A09A-C889-49F1-8E0B-4D808013A87D}" presName="LevelOneTextNode" presStyleLbl="node0" presStyleIdx="9" presStyleCnt="10" custLinFactX="181434" custLinFactY="-63770" custLinFactNeighborX="200000" custLinFactNeighborY="-100000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DFE707E6-F98B-44DB-8A98-FBDBC39E9546}" type="pres">
      <dgm:prSet presAssocID="{FF14A09A-C889-49F1-8E0B-4D808013A87D}" presName="level2hierChild" presStyleCnt="0"/>
      <dgm:spPr/>
    </dgm:pt>
  </dgm:ptLst>
  <dgm:cxnLst>
    <dgm:cxn modelId="{F4DC8EA9-0A8A-43E3-B98A-67E6D8CDAA03}" srcId="{D8BCD531-C06A-415F-8A43-4372BCF9025D}" destId="{B91605E8-01D4-424B-B3DE-FB2ECB1F48D8}" srcOrd="6" destOrd="0" parTransId="{1644D23B-669F-4154-8916-0186EBDE44AE}" sibTransId="{6B490EAD-E091-4842-9932-BB50723D6A79}"/>
    <dgm:cxn modelId="{5EC378A3-CE78-441A-A3E8-F9748606C11F}" srcId="{D8BCD531-C06A-415F-8A43-4372BCF9025D}" destId="{FF14A09A-C889-49F1-8E0B-4D808013A87D}" srcOrd="9" destOrd="0" parTransId="{F0FDBA67-2165-46C2-B439-45B9090BAFF7}" sibTransId="{54D140D6-ADA5-4B2E-A362-AB806EB742F2}"/>
    <dgm:cxn modelId="{9268B7F9-2B09-4A9B-ADBD-2B30142529EC}" type="presOf" srcId="{64734312-CB32-4905-A12B-5E7E5DA8F250}" destId="{52805815-7680-41FE-92BE-BB59E354B1DD}" srcOrd="0" destOrd="0" presId="urn:microsoft.com/office/officeart/2005/8/layout/hierarchy2"/>
    <dgm:cxn modelId="{6CB5D295-27D7-4CD2-B41F-2AE1E1957CC0}" srcId="{D8BCD531-C06A-415F-8A43-4372BCF9025D}" destId="{64734312-CB32-4905-A12B-5E7E5DA8F250}" srcOrd="1" destOrd="0" parTransId="{8D88CD37-A301-4BAC-B183-7C6EC723BEED}" sibTransId="{A07E3907-D543-4EDA-919D-9521A154DBA2}"/>
    <dgm:cxn modelId="{AC9049AA-99A2-49DD-9AF9-5CD30850B2F5}" type="presOf" srcId="{FF14A09A-C889-49F1-8E0B-4D808013A87D}" destId="{0D0CA237-3A28-4C80-8AD7-9DAD034D4908}" srcOrd="0" destOrd="0" presId="urn:microsoft.com/office/officeart/2005/8/layout/hierarchy2"/>
    <dgm:cxn modelId="{E45E2410-1510-4277-B4DE-12D824E93C2C}" type="presOf" srcId="{E1850300-0FC4-43F8-8C23-0665A5AF6F6A}" destId="{E1A6CE41-1D1B-4259-98A4-4B953B78F074}" srcOrd="0" destOrd="0" presId="urn:microsoft.com/office/officeart/2005/8/layout/hierarchy2"/>
    <dgm:cxn modelId="{7251EE29-E988-4D4C-B65C-9CDEB6BD7402}" srcId="{D8BCD531-C06A-415F-8A43-4372BCF9025D}" destId="{0C932A5A-EF27-487B-A4B0-D78D886BBF55}" srcOrd="5" destOrd="0" parTransId="{DC94A5E6-59AA-4018-8B16-CE938167A1CC}" sibTransId="{214AB03C-672C-4A8A-BDEA-F0AD089BFA71}"/>
    <dgm:cxn modelId="{9161C0FA-7771-4AF7-A66B-7A71748F6C7F}" type="presOf" srcId="{952582CD-0323-41EE-96B9-A1C375900C34}" destId="{5C95F2DC-6DA9-41D2-9356-CF272D20C0F6}" srcOrd="0" destOrd="0" presId="urn:microsoft.com/office/officeart/2005/8/layout/hierarchy2"/>
    <dgm:cxn modelId="{30E803B5-8C5C-4B6C-9658-90365E65E01B}" type="presOf" srcId="{2E1C29F8-F82D-4C76-871F-A44DE19CD262}" destId="{92FFD335-B918-453C-9B1B-2988C60BC2D2}" srcOrd="0" destOrd="0" presId="urn:microsoft.com/office/officeart/2005/8/layout/hierarchy2"/>
    <dgm:cxn modelId="{7D9BD8D6-637F-4DD5-83E6-FE2FF73D33E5}" srcId="{D8BCD531-C06A-415F-8A43-4372BCF9025D}" destId="{2E1C29F8-F82D-4C76-871F-A44DE19CD262}" srcOrd="4" destOrd="0" parTransId="{CED930D4-73B4-49B5-AB0B-87087A550204}" sibTransId="{6B3AA729-3EEB-4748-8AA8-4ECC21962056}"/>
    <dgm:cxn modelId="{CEAB50B7-D0D1-4053-B2C4-85DF7A8C3A3A}" type="presOf" srcId="{7DAD91BE-1140-4BE1-A6BB-318B79E937EB}" destId="{55B45974-E510-4244-A3D1-0EC85D079E25}" srcOrd="0" destOrd="0" presId="urn:microsoft.com/office/officeart/2005/8/layout/hierarchy2"/>
    <dgm:cxn modelId="{EADE9728-0268-401A-AE50-31DBFFC87D95}" srcId="{D8BCD531-C06A-415F-8A43-4372BCF9025D}" destId="{00CF688F-0074-4900-A6C0-DE80EFAA3DA4}" srcOrd="0" destOrd="0" parTransId="{A22A71BC-BB08-4151-AC86-DD60ABA9BFFD}" sibTransId="{A1B017E4-1E5D-4462-AEDE-AFD6961FBA67}"/>
    <dgm:cxn modelId="{C4433AB1-58F0-4533-A8BD-DBADCB94C950}" type="presOf" srcId="{00CF688F-0074-4900-A6C0-DE80EFAA3DA4}" destId="{0BC1D9AF-9CBC-48ED-AF56-F6161FD8A21F}" srcOrd="0" destOrd="0" presId="urn:microsoft.com/office/officeart/2005/8/layout/hierarchy2"/>
    <dgm:cxn modelId="{2061C1F4-8DAC-4FCA-99E9-78611353A821}" srcId="{D8BCD531-C06A-415F-8A43-4372BCF9025D}" destId="{7DAD91BE-1140-4BE1-A6BB-318B79E937EB}" srcOrd="2" destOrd="0" parTransId="{DDDC38CC-291C-4280-BFD2-B7DA73B07BD1}" sibTransId="{8DD29275-8052-4187-A1FA-A71EE3A5FEC4}"/>
    <dgm:cxn modelId="{C11604BA-D759-4540-B3D8-BDA88B101FD2}" srcId="{D8BCD531-C06A-415F-8A43-4372BCF9025D}" destId="{952582CD-0323-41EE-96B9-A1C375900C34}" srcOrd="3" destOrd="0" parTransId="{D26D0284-4A55-40A7-A2C9-A8C93199271B}" sibTransId="{1BE19CCA-CFE4-4618-A480-A097E76D1FE0}"/>
    <dgm:cxn modelId="{27194928-E498-4549-9008-A9CE08DEA167}" type="presOf" srcId="{B91605E8-01D4-424B-B3DE-FB2ECB1F48D8}" destId="{A342F937-F63E-4857-A14C-EAD994C84601}" srcOrd="0" destOrd="0" presId="urn:microsoft.com/office/officeart/2005/8/layout/hierarchy2"/>
    <dgm:cxn modelId="{2918A444-5901-450B-8B0D-E8E017E46F35}" type="presOf" srcId="{0C932A5A-EF27-487B-A4B0-D78D886BBF55}" destId="{B72EFF56-C883-4EB2-839B-1CC47EAD7132}" srcOrd="0" destOrd="0" presId="urn:microsoft.com/office/officeart/2005/8/layout/hierarchy2"/>
    <dgm:cxn modelId="{AB31358F-68E5-4378-94A2-E7A12B91D9D1}" type="presOf" srcId="{D0A4B38B-0C00-4DA4-9665-7140DC2D00EF}" destId="{75C7BBF4-222B-43A0-9F12-C08A4B07249F}" srcOrd="0" destOrd="0" presId="urn:microsoft.com/office/officeart/2005/8/layout/hierarchy2"/>
    <dgm:cxn modelId="{DA2A73AA-DE51-44EE-893A-CCE9DE7D71C8}" type="presOf" srcId="{D8BCD531-C06A-415F-8A43-4372BCF9025D}" destId="{1D09E467-4988-46BB-9557-1DE319BFA46A}" srcOrd="0" destOrd="0" presId="urn:microsoft.com/office/officeart/2005/8/layout/hierarchy2"/>
    <dgm:cxn modelId="{0554AFA4-1CDF-46BB-AA23-1ECEE47E61B5}" srcId="{D8BCD531-C06A-415F-8A43-4372BCF9025D}" destId="{E1850300-0FC4-43F8-8C23-0665A5AF6F6A}" srcOrd="8" destOrd="0" parTransId="{6C5B1299-332E-46DD-8276-F36DC2237710}" sibTransId="{DA8FC710-2C3A-4E34-885A-9C5C579F88CA}"/>
    <dgm:cxn modelId="{62AA2F59-743D-403C-AF67-1751402ACE7A}" srcId="{D8BCD531-C06A-415F-8A43-4372BCF9025D}" destId="{D0A4B38B-0C00-4DA4-9665-7140DC2D00EF}" srcOrd="7" destOrd="0" parTransId="{3FD8F7EC-B42D-47F1-A8D5-D051B96D6F46}" sibTransId="{898CAFCA-6A3C-4264-A9AB-E09D3EA673C0}"/>
    <dgm:cxn modelId="{841B6A6E-8BA2-4952-8523-70AB6F5D855D}" type="presParOf" srcId="{1D09E467-4988-46BB-9557-1DE319BFA46A}" destId="{55EB341D-FAA0-4D07-9E8C-7FE6E231B8E8}" srcOrd="0" destOrd="0" presId="urn:microsoft.com/office/officeart/2005/8/layout/hierarchy2"/>
    <dgm:cxn modelId="{F94616D6-B0B1-4519-8AB9-E1949AA91293}" type="presParOf" srcId="{55EB341D-FAA0-4D07-9E8C-7FE6E231B8E8}" destId="{0BC1D9AF-9CBC-48ED-AF56-F6161FD8A21F}" srcOrd="0" destOrd="0" presId="urn:microsoft.com/office/officeart/2005/8/layout/hierarchy2"/>
    <dgm:cxn modelId="{95B2F5CE-2199-43F8-8DBF-37E8379B6EC1}" type="presParOf" srcId="{55EB341D-FAA0-4D07-9E8C-7FE6E231B8E8}" destId="{935ECF58-7A2E-45B8-BCF3-DD5569C3CE69}" srcOrd="1" destOrd="0" presId="urn:microsoft.com/office/officeart/2005/8/layout/hierarchy2"/>
    <dgm:cxn modelId="{D95B3D70-0BF0-4A1F-B638-9F9BC29F92F9}" type="presParOf" srcId="{1D09E467-4988-46BB-9557-1DE319BFA46A}" destId="{8E493455-45DE-4221-884A-320B7301F734}" srcOrd="1" destOrd="0" presId="urn:microsoft.com/office/officeart/2005/8/layout/hierarchy2"/>
    <dgm:cxn modelId="{91472D89-3DA7-418C-ABBB-58D340ED6511}" type="presParOf" srcId="{8E493455-45DE-4221-884A-320B7301F734}" destId="{52805815-7680-41FE-92BE-BB59E354B1DD}" srcOrd="0" destOrd="0" presId="urn:microsoft.com/office/officeart/2005/8/layout/hierarchy2"/>
    <dgm:cxn modelId="{65B566EF-9741-47D8-ADEF-CA4AD19E71E0}" type="presParOf" srcId="{8E493455-45DE-4221-884A-320B7301F734}" destId="{60877417-64A7-43D8-B066-A88D70952518}" srcOrd="1" destOrd="0" presId="urn:microsoft.com/office/officeart/2005/8/layout/hierarchy2"/>
    <dgm:cxn modelId="{D29CFFC5-4080-48F5-9A39-CAA9A0EA223C}" type="presParOf" srcId="{1D09E467-4988-46BB-9557-1DE319BFA46A}" destId="{47AB2A47-650D-4F60-ABB5-FE71117A6521}" srcOrd="2" destOrd="0" presId="urn:microsoft.com/office/officeart/2005/8/layout/hierarchy2"/>
    <dgm:cxn modelId="{37FF925C-B505-4FF3-B365-F1EA134A2646}" type="presParOf" srcId="{47AB2A47-650D-4F60-ABB5-FE71117A6521}" destId="{55B45974-E510-4244-A3D1-0EC85D079E25}" srcOrd="0" destOrd="0" presId="urn:microsoft.com/office/officeart/2005/8/layout/hierarchy2"/>
    <dgm:cxn modelId="{BA27C863-9E5D-416D-89A9-9B56BA49B965}" type="presParOf" srcId="{47AB2A47-650D-4F60-ABB5-FE71117A6521}" destId="{CC5C34C5-DD9D-43EA-98A1-681C6A795054}" srcOrd="1" destOrd="0" presId="urn:microsoft.com/office/officeart/2005/8/layout/hierarchy2"/>
    <dgm:cxn modelId="{2B98E4A9-0BEF-4F40-B3C5-647F42BDBA9A}" type="presParOf" srcId="{1D09E467-4988-46BB-9557-1DE319BFA46A}" destId="{54E066F3-AED6-4193-B17A-EBEE9A340DE7}" srcOrd="3" destOrd="0" presId="urn:microsoft.com/office/officeart/2005/8/layout/hierarchy2"/>
    <dgm:cxn modelId="{C2635AC8-E739-4224-926B-7F8D04A735C4}" type="presParOf" srcId="{54E066F3-AED6-4193-B17A-EBEE9A340DE7}" destId="{5C95F2DC-6DA9-41D2-9356-CF272D20C0F6}" srcOrd="0" destOrd="0" presId="urn:microsoft.com/office/officeart/2005/8/layout/hierarchy2"/>
    <dgm:cxn modelId="{2F523974-D65A-4A2E-B12D-DF18CDF07950}" type="presParOf" srcId="{54E066F3-AED6-4193-B17A-EBEE9A340DE7}" destId="{87B79DBC-DABB-4287-AF79-09061C8D5CCB}" srcOrd="1" destOrd="0" presId="urn:microsoft.com/office/officeart/2005/8/layout/hierarchy2"/>
    <dgm:cxn modelId="{129EEF96-4C31-44A4-8FDB-ACFC091C7FA5}" type="presParOf" srcId="{1D09E467-4988-46BB-9557-1DE319BFA46A}" destId="{AF2AD0BF-EAAB-4732-BF25-00172195BE7E}" srcOrd="4" destOrd="0" presId="urn:microsoft.com/office/officeart/2005/8/layout/hierarchy2"/>
    <dgm:cxn modelId="{B42139A2-9655-4E87-9D42-014BE06791E6}" type="presParOf" srcId="{AF2AD0BF-EAAB-4732-BF25-00172195BE7E}" destId="{92FFD335-B918-453C-9B1B-2988C60BC2D2}" srcOrd="0" destOrd="0" presId="urn:microsoft.com/office/officeart/2005/8/layout/hierarchy2"/>
    <dgm:cxn modelId="{8D2A73E2-2B52-49B4-96E9-77A08E45BBD7}" type="presParOf" srcId="{AF2AD0BF-EAAB-4732-BF25-00172195BE7E}" destId="{B039898A-C296-410F-9414-5A8EEDC5A391}" srcOrd="1" destOrd="0" presId="urn:microsoft.com/office/officeart/2005/8/layout/hierarchy2"/>
    <dgm:cxn modelId="{EAF84BC1-12C5-4D62-9ECD-CE2499C7FACB}" type="presParOf" srcId="{1D09E467-4988-46BB-9557-1DE319BFA46A}" destId="{D487BAB5-38A1-4360-84FB-259BAEF24EB4}" srcOrd="5" destOrd="0" presId="urn:microsoft.com/office/officeart/2005/8/layout/hierarchy2"/>
    <dgm:cxn modelId="{AF7245D3-A91A-4DC5-B62D-6589F8222D82}" type="presParOf" srcId="{D487BAB5-38A1-4360-84FB-259BAEF24EB4}" destId="{B72EFF56-C883-4EB2-839B-1CC47EAD7132}" srcOrd="0" destOrd="0" presId="urn:microsoft.com/office/officeart/2005/8/layout/hierarchy2"/>
    <dgm:cxn modelId="{6D930487-15EF-4AC6-80A5-F8CBC1115D97}" type="presParOf" srcId="{D487BAB5-38A1-4360-84FB-259BAEF24EB4}" destId="{B1635B4A-F6DE-415B-87AB-183F67A49A8F}" srcOrd="1" destOrd="0" presId="urn:microsoft.com/office/officeart/2005/8/layout/hierarchy2"/>
    <dgm:cxn modelId="{15E76B92-832D-4ABF-9B54-523D99ED6030}" type="presParOf" srcId="{1D09E467-4988-46BB-9557-1DE319BFA46A}" destId="{BA460AB2-0FF4-4828-86A4-E862BB60CB18}" srcOrd="6" destOrd="0" presId="urn:microsoft.com/office/officeart/2005/8/layout/hierarchy2"/>
    <dgm:cxn modelId="{DB8EEED1-275A-45D5-A287-6EA1EFC6EC23}" type="presParOf" srcId="{BA460AB2-0FF4-4828-86A4-E862BB60CB18}" destId="{A342F937-F63E-4857-A14C-EAD994C84601}" srcOrd="0" destOrd="0" presId="urn:microsoft.com/office/officeart/2005/8/layout/hierarchy2"/>
    <dgm:cxn modelId="{D35B7CBC-9B18-4396-AA67-A0467E9B4439}" type="presParOf" srcId="{BA460AB2-0FF4-4828-86A4-E862BB60CB18}" destId="{9A291BFC-A2B5-4AB6-B074-3B1BEC66A0E1}" srcOrd="1" destOrd="0" presId="urn:microsoft.com/office/officeart/2005/8/layout/hierarchy2"/>
    <dgm:cxn modelId="{214F6A7C-ECFB-4A5D-BA56-BF8B3BC852EE}" type="presParOf" srcId="{1D09E467-4988-46BB-9557-1DE319BFA46A}" destId="{2412763E-070A-4600-B65E-D77FB968360F}" srcOrd="7" destOrd="0" presId="urn:microsoft.com/office/officeart/2005/8/layout/hierarchy2"/>
    <dgm:cxn modelId="{B480C466-C120-446B-9278-0B6D998A1785}" type="presParOf" srcId="{2412763E-070A-4600-B65E-D77FB968360F}" destId="{75C7BBF4-222B-43A0-9F12-C08A4B07249F}" srcOrd="0" destOrd="0" presId="urn:microsoft.com/office/officeart/2005/8/layout/hierarchy2"/>
    <dgm:cxn modelId="{5169451F-BD28-4AE4-B16B-1B06805BAE6F}" type="presParOf" srcId="{2412763E-070A-4600-B65E-D77FB968360F}" destId="{780ED6FA-6B7B-4CA8-AE36-3C226BC302D6}" srcOrd="1" destOrd="0" presId="urn:microsoft.com/office/officeart/2005/8/layout/hierarchy2"/>
    <dgm:cxn modelId="{E59138E8-BEB8-4075-849A-167778A8D109}" type="presParOf" srcId="{1D09E467-4988-46BB-9557-1DE319BFA46A}" destId="{5FD81DDD-D0CF-46C6-AFE5-9D54F4FE7310}" srcOrd="8" destOrd="0" presId="urn:microsoft.com/office/officeart/2005/8/layout/hierarchy2"/>
    <dgm:cxn modelId="{C9FDD7DD-DDAF-4F70-A1B3-88FA2C857EAA}" type="presParOf" srcId="{5FD81DDD-D0CF-46C6-AFE5-9D54F4FE7310}" destId="{E1A6CE41-1D1B-4259-98A4-4B953B78F074}" srcOrd="0" destOrd="0" presId="urn:microsoft.com/office/officeart/2005/8/layout/hierarchy2"/>
    <dgm:cxn modelId="{EEA8FB45-130A-4AAF-8071-48F7A229F98C}" type="presParOf" srcId="{5FD81DDD-D0CF-46C6-AFE5-9D54F4FE7310}" destId="{27D3D774-6B74-4A68-8350-65681C17AC72}" srcOrd="1" destOrd="0" presId="urn:microsoft.com/office/officeart/2005/8/layout/hierarchy2"/>
    <dgm:cxn modelId="{372AFB4A-A009-46AB-8B36-EB8C9D575BDA}" type="presParOf" srcId="{1D09E467-4988-46BB-9557-1DE319BFA46A}" destId="{2836FB34-23B3-4234-8416-F6C3CDD4E304}" srcOrd="9" destOrd="0" presId="urn:microsoft.com/office/officeart/2005/8/layout/hierarchy2"/>
    <dgm:cxn modelId="{E31DA30F-7A49-4A2C-B956-94E3F34664EE}" type="presParOf" srcId="{2836FB34-23B3-4234-8416-F6C3CDD4E304}" destId="{0D0CA237-3A28-4C80-8AD7-9DAD034D4908}" srcOrd="0" destOrd="0" presId="urn:microsoft.com/office/officeart/2005/8/layout/hierarchy2"/>
    <dgm:cxn modelId="{79AF427F-2752-4437-B357-8BEC774DD666}" type="presParOf" srcId="{2836FB34-23B3-4234-8416-F6C3CDD4E304}" destId="{DFE707E6-F98B-44DB-8A98-FBDBC39E954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C1D9AF-9CBC-48ED-AF56-F6161FD8A21F}">
      <dsp:nvSpPr>
        <dsp:cNvPr id="0" name=""/>
        <dsp:cNvSpPr/>
      </dsp:nvSpPr>
      <dsp:spPr>
        <a:xfrm>
          <a:off x="2152422" y="401651"/>
          <a:ext cx="1868530" cy="52361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Faculty of Mechanical and Manufacturing Engineering</a:t>
          </a:r>
          <a:endParaRPr lang="bg-BG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67758" y="416987"/>
        <a:ext cx="1837858" cy="492940"/>
      </dsp:txXfrm>
    </dsp:sp>
    <dsp:sp modelId="{52805815-7680-41FE-92BE-BB59E354B1DD}">
      <dsp:nvSpPr>
        <dsp:cNvPr id="0" name=""/>
        <dsp:cNvSpPr/>
      </dsp:nvSpPr>
      <dsp:spPr>
        <a:xfrm>
          <a:off x="882118" y="2559405"/>
          <a:ext cx="1868530" cy="52361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rgbClr val="33330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Faculty of Business and Management</a:t>
          </a:r>
          <a:endParaRPr lang="bg-BG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7454" y="2574741"/>
        <a:ext cx="1837858" cy="492940"/>
      </dsp:txXfrm>
    </dsp:sp>
    <dsp:sp modelId="{55B45974-E510-4244-A3D1-0EC85D079E25}">
      <dsp:nvSpPr>
        <dsp:cNvPr id="0" name=""/>
        <dsp:cNvSpPr/>
      </dsp:nvSpPr>
      <dsp:spPr>
        <a:xfrm>
          <a:off x="2085924" y="3394294"/>
          <a:ext cx="1868530" cy="52361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Faculty of Natural Sciences and Education</a:t>
          </a:r>
          <a:endParaRPr lang="bg-BG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01260" y="3409630"/>
        <a:ext cx="1837858" cy="492940"/>
      </dsp:txXfrm>
    </dsp:sp>
    <dsp:sp modelId="{5C95F2DC-6DA9-41D2-9356-CF272D20C0F6}">
      <dsp:nvSpPr>
        <dsp:cNvPr id="0" name=""/>
        <dsp:cNvSpPr/>
      </dsp:nvSpPr>
      <dsp:spPr>
        <a:xfrm>
          <a:off x="4521548" y="401651"/>
          <a:ext cx="1868530" cy="52361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Faculty of Electrical Engineering, Electronics and Automation</a:t>
          </a:r>
          <a:endParaRPr lang="bg-BG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36884" y="416987"/>
        <a:ext cx="1837858" cy="492940"/>
      </dsp:txXfrm>
    </dsp:sp>
    <dsp:sp modelId="{92FFD335-B918-453C-9B1B-2988C60BC2D2}">
      <dsp:nvSpPr>
        <dsp:cNvPr id="0" name=""/>
        <dsp:cNvSpPr/>
      </dsp:nvSpPr>
      <dsp:spPr>
        <a:xfrm>
          <a:off x="6075807" y="2526867"/>
          <a:ext cx="1868530" cy="52361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Faculty of  Public Health and Healthcare</a:t>
          </a:r>
          <a:endParaRPr lang="bg-BG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91143" y="2542203"/>
        <a:ext cx="1837858" cy="492940"/>
      </dsp:txXfrm>
    </dsp:sp>
    <dsp:sp modelId="{B72EFF56-C883-4EB2-839B-1CC47EAD7132}">
      <dsp:nvSpPr>
        <dsp:cNvPr id="0" name=""/>
        <dsp:cNvSpPr/>
      </dsp:nvSpPr>
      <dsp:spPr>
        <a:xfrm>
          <a:off x="700624" y="1268271"/>
          <a:ext cx="1868530" cy="52361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Agrarian and Industrial Faculty</a:t>
          </a:r>
          <a:endParaRPr lang="bg-BG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15960" y="1283607"/>
        <a:ext cx="1837858" cy="492940"/>
      </dsp:txXfrm>
    </dsp:sp>
    <dsp:sp modelId="{A342F937-F63E-4857-A14C-EAD994C84601}">
      <dsp:nvSpPr>
        <dsp:cNvPr id="0" name=""/>
        <dsp:cNvSpPr/>
      </dsp:nvSpPr>
      <dsp:spPr>
        <a:xfrm>
          <a:off x="4521548" y="3394294"/>
          <a:ext cx="1868530" cy="52361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Faculty of Law</a:t>
          </a:r>
          <a:endParaRPr lang="bg-BG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36884" y="3409630"/>
        <a:ext cx="1837858" cy="492940"/>
      </dsp:txXfrm>
    </dsp:sp>
    <dsp:sp modelId="{75C7BBF4-222B-43A0-9F12-C08A4B07249F}">
      <dsp:nvSpPr>
        <dsp:cNvPr id="0" name=""/>
        <dsp:cNvSpPr/>
      </dsp:nvSpPr>
      <dsp:spPr>
        <a:xfrm>
          <a:off x="6068612" y="1276078"/>
          <a:ext cx="1868530" cy="52361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Faculty of Transport</a:t>
          </a:r>
          <a:endParaRPr lang="bg-BG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83948" y="1291414"/>
        <a:ext cx="1837858" cy="492940"/>
      </dsp:txXfrm>
    </dsp:sp>
    <dsp:sp modelId="{E1A6CE41-1D1B-4259-98A4-4B953B78F074}">
      <dsp:nvSpPr>
        <dsp:cNvPr id="0" name=""/>
        <dsp:cNvSpPr/>
      </dsp:nvSpPr>
      <dsp:spPr>
        <a:xfrm>
          <a:off x="3061026" y="4837657"/>
          <a:ext cx="1047224" cy="52361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Razgrad</a:t>
          </a:r>
          <a:r>
            <a:rPr lang="en-US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Branch</a:t>
          </a:r>
          <a:endParaRPr lang="bg-BG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76362" y="4852993"/>
        <a:ext cx="1016552" cy="492940"/>
      </dsp:txXfrm>
    </dsp:sp>
    <dsp:sp modelId="{0D0CA237-3A28-4C80-8AD7-9DAD034D4908}">
      <dsp:nvSpPr>
        <dsp:cNvPr id="0" name=""/>
        <dsp:cNvSpPr/>
      </dsp:nvSpPr>
      <dsp:spPr>
        <a:xfrm>
          <a:off x="7629029" y="4565007"/>
          <a:ext cx="1047224" cy="52361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Silistra</a:t>
          </a:r>
          <a:r>
            <a:rPr lang="en-US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Branch</a:t>
          </a:r>
          <a:endParaRPr lang="bg-BG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644365" y="4580343"/>
        <a:ext cx="1016552" cy="492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9C4D1-377F-4F1F-A7FD-0801DA7E8D33}" type="datetimeFigureOut">
              <a:rPr lang="bg-BG"/>
              <a:pPr>
                <a:defRPr/>
              </a:pPr>
              <a:t>11.11.2016 г.</a:t>
            </a:fld>
            <a:endParaRPr lang="bg-B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38A60-E06E-4A96-A4CA-5AB7EBCBFE7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73082-03F7-4BF3-B667-78D2BEE37A92}" type="datetimeFigureOut">
              <a:rPr lang="bg-BG"/>
              <a:pPr>
                <a:defRPr/>
              </a:pPr>
              <a:t>11.11.2016 г.</a:t>
            </a:fld>
            <a:endParaRPr lang="bg-B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D8AB6-FE07-4E9B-B1C1-27DBDF7A5640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37AA6-2370-4625-B939-D050DAF57813}" type="datetimeFigureOut">
              <a:rPr lang="bg-BG"/>
              <a:pPr>
                <a:defRPr/>
              </a:pPr>
              <a:t>11.11.2016 г.</a:t>
            </a:fld>
            <a:endParaRPr lang="bg-B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1F57A-8355-4E6F-B22D-B95D2851606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CE32D-4707-4131-A790-9280AE9B5D66}" type="datetimeFigureOut">
              <a:rPr lang="bg-BG"/>
              <a:pPr>
                <a:defRPr/>
              </a:pPr>
              <a:t>11.11.2016 г.</a:t>
            </a:fld>
            <a:endParaRPr lang="bg-B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86F82-ECF8-45B8-8510-680960307FB0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5D595-1B05-47C6-A624-75F9BA4B8439}" type="datetimeFigureOut">
              <a:rPr lang="bg-BG"/>
              <a:pPr>
                <a:defRPr/>
              </a:pPr>
              <a:t>11.11.2016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C48C8-5C9F-4514-9ADE-72362F2A69E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39544-8062-4F35-A38C-00CC70D849EF}" type="datetimeFigureOut">
              <a:rPr lang="bg-BG"/>
              <a:pPr>
                <a:defRPr/>
              </a:pPr>
              <a:t>11.11.2016 г.</a:t>
            </a:fld>
            <a:endParaRPr lang="bg-BG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CC697-7D3F-4D9C-8149-54F211F3812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F87CE-FC12-470C-A475-04D4BFF43113}" type="datetimeFigureOut">
              <a:rPr lang="bg-BG"/>
              <a:pPr>
                <a:defRPr/>
              </a:pPr>
              <a:t>11.11.2016 г.</a:t>
            </a:fld>
            <a:endParaRPr lang="bg-BG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175E4-4826-4844-A6B4-B84282F1072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9BE6E-B7D6-4733-A30A-E621C24CAFE5}" type="datetimeFigureOut">
              <a:rPr lang="bg-BG"/>
              <a:pPr>
                <a:defRPr/>
              </a:pPr>
              <a:t>11.11.2016 г.</a:t>
            </a:fld>
            <a:endParaRPr lang="bg-BG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898CD-EACB-4871-BB3C-CF99B9204D0C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33F07-F165-41DF-A8B6-29CA780FF0D0}" type="datetimeFigureOut">
              <a:rPr lang="bg-BG"/>
              <a:pPr>
                <a:defRPr/>
              </a:pPr>
              <a:t>11.11.2016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144B3-7191-40C0-A9A6-BBDD372F116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A47C3-6B7D-4A1F-8192-D20A816C328D}" type="datetimeFigureOut">
              <a:rPr lang="bg-BG"/>
              <a:pPr>
                <a:defRPr/>
              </a:pPr>
              <a:t>11.11.2016 г.</a:t>
            </a:fld>
            <a:endParaRPr lang="bg-BG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D42F2-564A-4E68-A8CD-39FFC2E691D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7941B-7203-4C67-A463-FD91589E6179}" type="datetimeFigureOut">
              <a:rPr lang="bg-BG"/>
              <a:pPr>
                <a:defRPr/>
              </a:pPr>
              <a:t>11.11.2016 г.</a:t>
            </a:fld>
            <a:endParaRPr lang="bg-BG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CED0E-0CF1-4C11-B7A6-D0B657DDB9FC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24C97A-0FF4-4BC8-BD09-9FFF06A5E9DC}" type="datetimeFigureOut">
              <a:rPr lang="bg-BG"/>
              <a:pPr>
                <a:defRPr/>
              </a:pPr>
              <a:t>11.11.2016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3FDCBF-44B6-4849-AD22-02C9DC8676F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oleObject" Target="../embeddings/oleObject8.bin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hyperlink" Target="http://www.uni-ruse.bg/Departments/ZT/galery/CIMG2904.JPG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6.png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hyperlink" Target="mailto:vdobrev@uni-ruse.bg" TargetMode="External"/><Relationship Id="rId5" Type="http://schemas.openxmlformats.org/officeDocument/2006/relationships/hyperlink" Target="mailto:adobreva@uni-ruse.bg" TargetMode="Externa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jpe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oleObject" Target="../embeddings/oleObject4.bin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4.png"/><Relationship Id="rId5" Type="http://schemas.openxmlformats.org/officeDocument/2006/relationships/diagramData" Target="../diagrams/data1.xml"/><Relationship Id="rId10" Type="http://schemas.openxmlformats.org/officeDocument/2006/relationships/image" Target="../media/image13.png"/><Relationship Id="rId4" Type="http://schemas.openxmlformats.org/officeDocument/2006/relationships/image" Target="../media/image2.emf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332656"/>
            <a:ext cx="7704856" cy="10367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University of ruse</a:t>
            </a:r>
            <a:r>
              <a:rPr lang="bg-BG" sz="3200" dirty="0" smtClean="0">
                <a:solidFill>
                  <a:srgbClr val="FFFF00"/>
                </a:solidFill>
                <a:effectLst/>
                <a:cs typeface="Arial" panose="020B0604020202020204" pitchFamily="34" charset="0"/>
              </a:rPr>
              <a:t>  </a:t>
            </a:r>
            <a:r>
              <a:rPr lang="en-US" sz="32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3200" dirty="0" smtClean="0">
                <a:solidFill>
                  <a:srgbClr val="FFFF00"/>
                </a:solidFill>
                <a:effectLst/>
                <a:cs typeface="Arial" panose="020B0604020202020204" pitchFamily="34" charset="0"/>
              </a:rPr>
              <a:t>„</a:t>
            </a:r>
            <a:r>
              <a:rPr lang="en-US" sz="32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angel </a:t>
            </a:r>
            <a:r>
              <a:rPr lang="en-US" sz="3200" dirty="0" err="1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kanchev</a:t>
            </a:r>
            <a:r>
              <a:rPr lang="bg-BG" sz="3200" dirty="0" smtClean="0">
                <a:solidFill>
                  <a:srgbClr val="FFFF00"/>
                </a:solidFill>
                <a:effectLst/>
                <a:cs typeface="Arial" panose="020B0604020202020204" pitchFamily="34" charset="0"/>
              </a:rPr>
              <a:t>“</a:t>
            </a:r>
            <a:endParaRPr lang="bg-BG" sz="3200" dirty="0">
              <a:solidFill>
                <a:srgbClr val="FFFF0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27710" name="Subtitle 2"/>
          <p:cNvSpPr>
            <a:spLocks noGrp="1"/>
          </p:cNvSpPr>
          <p:nvPr>
            <p:ph type="subTitle" idx="1"/>
          </p:nvPr>
        </p:nvSpPr>
        <p:spPr>
          <a:xfrm>
            <a:off x="3257550" y="1557338"/>
            <a:ext cx="3852863" cy="1439862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70</a:t>
            </a:r>
            <a:r>
              <a:rPr lang="en-US" b="1" baseline="30000" smtClean="0">
                <a:solidFill>
                  <a:srgbClr val="FFFF00"/>
                </a:solidFill>
              </a:rPr>
              <a:t>th</a:t>
            </a:r>
            <a:r>
              <a:rPr lang="en-US" b="1" smtClean="0">
                <a:solidFill>
                  <a:srgbClr val="FFFF00"/>
                </a:solidFill>
              </a:rPr>
              <a:t> ANNIVERSARY</a:t>
            </a:r>
          </a:p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1945-2015 </a:t>
            </a:r>
          </a:p>
          <a:p>
            <a:pPr eaLnBrk="1" hangingPunct="1"/>
            <a:endParaRPr lang="bg-BG" b="1" smtClean="0">
              <a:solidFill>
                <a:srgbClr val="92D050"/>
              </a:solidFill>
            </a:endParaRPr>
          </a:p>
        </p:txBody>
      </p:sp>
      <p:graphicFrame>
        <p:nvGraphicFramePr>
          <p:cNvPr id="27708" name="Object 60"/>
          <p:cNvGraphicFramePr>
            <a:graphicFrameLocks noChangeAspect="1"/>
          </p:cNvGraphicFramePr>
          <p:nvPr/>
        </p:nvGraphicFramePr>
        <p:xfrm>
          <a:off x="107950" y="115888"/>
          <a:ext cx="11811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9" name="CorelDRAW" r:id="rId3" imgW="2586240" imgH="2877120" progId="">
                  <p:embed/>
                </p:oleObj>
              </mc:Choice>
              <mc:Fallback>
                <p:oleObj name="CorelDRAW" r:id="rId3" imgW="2586240" imgH="2877120" progId="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15888"/>
                        <a:ext cx="118110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3" y="2891805"/>
            <a:ext cx="5112568" cy="3942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69" name="Object 89"/>
          <p:cNvGraphicFramePr>
            <a:graphicFrameLocks noChangeAspect="1"/>
          </p:cNvGraphicFramePr>
          <p:nvPr/>
        </p:nvGraphicFramePr>
        <p:xfrm>
          <a:off x="6350" y="20638"/>
          <a:ext cx="11811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0" name="CorelDRAW" r:id="rId3" imgW="2586240" imgH="2877120" progId="">
                  <p:embed/>
                </p:oleObj>
              </mc:Choice>
              <mc:Fallback>
                <p:oleObj name="CorelDRAW" r:id="rId3" imgW="2586240" imgH="2877120" progId="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20638"/>
                        <a:ext cx="118110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6" name="Picture 6" descr="http://www.uni-ruse.bg/Departments/THE/DocLib/Лаборатория%20по%20газоснабдяване,%20оборудвана%20с%20дарение%20от%20фирма%20RIELLO%20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75476"/>
            <a:ext cx="3332779" cy="25006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0488" name="Picture 8" descr="Картина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5753" y="2040306"/>
            <a:ext cx="2629357" cy="19709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0493" name="Picture 13" descr="http://www.uni-ruse.bg/Departments/AM/PublishingImages/facilities/3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5990" y="4571603"/>
            <a:ext cx="2778662" cy="20839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616" y="485800"/>
            <a:ext cx="7571184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cap="all" dirty="0">
                <a:solidFill>
                  <a:srgbClr val="FFFF0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Laboratories worth over </a:t>
            </a:r>
            <a:r>
              <a:rPr lang="en-US" sz="3200" cap="all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US" sz="3200" cap="all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3200" cap="all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3 </a:t>
            </a:r>
            <a:r>
              <a:rPr lang="en-US" sz="3200" cap="all" dirty="0" err="1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mln</a:t>
            </a:r>
            <a:r>
              <a:rPr lang="en-US" sz="3200" cap="all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3200" cap="all" dirty="0" err="1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eur</a:t>
            </a:r>
            <a:r>
              <a:rPr lang="en-US" sz="3200" cap="all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  <a:br>
              <a:rPr lang="en-US" sz="3200" cap="all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3200" cap="all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built </a:t>
            </a:r>
            <a:r>
              <a:rPr lang="en-US" sz="3200" cap="all" dirty="0">
                <a:solidFill>
                  <a:srgbClr val="FFFF0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by partner </a:t>
            </a:r>
            <a:r>
              <a:rPr lang="en-US" sz="3200" cap="all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companies</a:t>
            </a:r>
            <a:r>
              <a:rPr lang="en-US" sz="3200" cap="all" dirty="0">
                <a:effectLst/>
                <a:latin typeface="Arial Black" panose="020B0A04020102020204" pitchFamily="34" charset="0"/>
              </a:rPr>
              <a:t/>
            </a:r>
            <a:br>
              <a:rPr lang="en-US" sz="3200" cap="all" dirty="0">
                <a:effectLst/>
                <a:latin typeface="Arial Black" panose="020B0A04020102020204" pitchFamily="34" charset="0"/>
              </a:rPr>
            </a:br>
            <a:endParaRPr lang="bg-BG" sz="3200" cap="all" dirty="0">
              <a:effectLst/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82" name="Object 78"/>
          <p:cNvGraphicFramePr>
            <a:graphicFrameLocks noChangeAspect="1"/>
          </p:cNvGraphicFramePr>
          <p:nvPr/>
        </p:nvGraphicFramePr>
        <p:xfrm>
          <a:off x="6350" y="20638"/>
          <a:ext cx="11811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3" name="CorelDRAW" r:id="rId3" imgW="2586240" imgH="2877120" progId="">
                  <p:embed/>
                </p:oleObj>
              </mc:Choice>
              <mc:Fallback>
                <p:oleObj name="CorelDRAW" r:id="rId3" imgW="2586240" imgH="287712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20638"/>
                        <a:ext cx="118110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83" name="TextBox 1"/>
          <p:cNvSpPr txBox="1">
            <a:spLocks noChangeArrowheads="1"/>
          </p:cNvSpPr>
          <p:nvPr/>
        </p:nvSpPr>
        <p:spPr bwMode="auto">
          <a:xfrm>
            <a:off x="163513" y="1052513"/>
            <a:ext cx="878522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altLang="bg-BG" sz="2000" b="1"/>
              <a:t>	</a:t>
            </a:r>
            <a:r>
              <a:rPr lang="en-US" altLang="bg-BG" sz="2000" b="1">
                <a:solidFill>
                  <a:srgbClr val="FFFF00"/>
                </a:solidFill>
              </a:rPr>
              <a:t>In</a:t>
            </a:r>
            <a:r>
              <a:rPr lang="bg-BG" altLang="bg-BG" sz="2000" b="1">
                <a:solidFill>
                  <a:srgbClr val="FFFF00"/>
                </a:solidFill>
              </a:rPr>
              <a:t> 2013 </a:t>
            </a:r>
            <a:r>
              <a:rPr lang="en-US" altLang="bg-BG" sz="2000" b="1">
                <a:solidFill>
                  <a:srgbClr val="FFFF00"/>
                </a:solidFill>
              </a:rPr>
              <a:t>a congress centre was built</a:t>
            </a:r>
            <a:r>
              <a:rPr lang="bg-BG" altLang="bg-BG" sz="2000" b="1">
                <a:solidFill>
                  <a:srgbClr val="FFFF00"/>
                </a:solidFill>
              </a:rPr>
              <a:t>-</a:t>
            </a:r>
            <a:r>
              <a:rPr lang="en-US" altLang="bg-BG" sz="2000" b="1">
                <a:solidFill>
                  <a:srgbClr val="FFFF00"/>
                </a:solidFill>
              </a:rPr>
              <a:t> KANEFF Centre</a:t>
            </a:r>
            <a:r>
              <a:rPr lang="bg-BG" altLang="bg-BG" sz="2000" b="1">
                <a:solidFill>
                  <a:srgbClr val="FFFF00"/>
                </a:solidFill>
              </a:rPr>
              <a:t>, </a:t>
            </a:r>
            <a:endParaRPr lang="en-US" altLang="bg-BG" sz="2000" b="1">
              <a:solidFill>
                <a:srgbClr val="FFFF00"/>
              </a:solidFill>
            </a:endParaRPr>
          </a:p>
          <a:p>
            <a:r>
              <a:rPr lang="en-US" altLang="bg-BG" sz="2000" b="1">
                <a:solidFill>
                  <a:srgbClr val="FFFF00"/>
                </a:solidFill>
              </a:rPr>
              <a:t>half of the funding came as a donation by the Bulgarian-born Canadian construction entrepreneur</a:t>
            </a:r>
            <a:r>
              <a:rPr lang="bg-BG" altLang="bg-BG" sz="2000" b="1">
                <a:solidFill>
                  <a:srgbClr val="FFFF00"/>
                </a:solidFill>
              </a:rPr>
              <a:t>.</a:t>
            </a:r>
          </a:p>
          <a:p>
            <a:endParaRPr lang="bg-BG" altLang="bg-BG" sz="2000" b="1">
              <a:solidFill>
                <a:srgbClr val="FFFF00"/>
              </a:solidFill>
            </a:endParaRPr>
          </a:p>
          <a:p>
            <a:r>
              <a:rPr lang="bg-BG" altLang="bg-BG" sz="2000" b="1">
                <a:solidFill>
                  <a:srgbClr val="FFFF00"/>
                </a:solidFill>
              </a:rPr>
              <a:t>						</a:t>
            </a:r>
          </a:p>
          <a:p>
            <a:endParaRPr lang="bg-BG" altLang="bg-BG" sz="2000" b="1">
              <a:solidFill>
                <a:srgbClr val="FFFF00"/>
              </a:solidFill>
            </a:endParaRPr>
          </a:p>
          <a:p>
            <a:endParaRPr lang="bg-BG" altLang="bg-BG" sz="2000" b="1">
              <a:solidFill>
                <a:srgbClr val="FFFF00"/>
              </a:solidFill>
            </a:endParaRPr>
          </a:p>
          <a:p>
            <a:endParaRPr lang="bg-BG" altLang="bg-BG" sz="2000" b="1">
              <a:solidFill>
                <a:srgbClr val="FFFF00"/>
              </a:solidFill>
            </a:endParaRPr>
          </a:p>
          <a:p>
            <a:endParaRPr lang="bg-BG" altLang="bg-BG" sz="2000" b="1">
              <a:solidFill>
                <a:srgbClr val="FFFF00"/>
              </a:solidFill>
            </a:endParaRPr>
          </a:p>
          <a:p>
            <a:endParaRPr lang="bg-BG" altLang="bg-BG" sz="2000" b="1">
              <a:solidFill>
                <a:srgbClr val="FFFF00"/>
              </a:solidFill>
            </a:endParaRPr>
          </a:p>
          <a:p>
            <a:endParaRPr lang="bg-BG" altLang="bg-BG" sz="2000" b="1">
              <a:solidFill>
                <a:srgbClr val="FFFF00"/>
              </a:solidFill>
            </a:endParaRPr>
          </a:p>
          <a:p>
            <a:endParaRPr lang="bg-BG" altLang="bg-BG" sz="2000" b="1">
              <a:solidFill>
                <a:srgbClr val="FFFF00"/>
              </a:solidFill>
            </a:endParaRPr>
          </a:p>
          <a:p>
            <a:r>
              <a:rPr lang="bg-BG" altLang="bg-BG" sz="2000" b="1">
                <a:solidFill>
                  <a:srgbClr val="FFFF00"/>
                </a:solidFill>
              </a:rPr>
              <a:t>						</a:t>
            </a:r>
            <a:endParaRPr lang="bg-BG" altLang="bg-BG" sz="2000" b="1"/>
          </a:p>
          <a:p>
            <a:r>
              <a:rPr lang="bg-BG" altLang="bg-BG" sz="2000" b="1"/>
              <a:t>	</a:t>
            </a:r>
          </a:p>
          <a:p>
            <a:endParaRPr lang="bg-BG" altLang="bg-BG" sz="2000" b="1"/>
          </a:p>
        </p:txBody>
      </p:sp>
      <p:pic>
        <p:nvPicPr>
          <p:cNvPr id="8" name="Picture 7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53" t="19450" r="1548" b="25664"/>
          <a:stretch/>
        </p:blipFill>
        <p:spPr bwMode="auto">
          <a:xfrm>
            <a:off x="1892520" y="3166854"/>
            <a:ext cx="4710586" cy="3066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KANEFF Centre</a:t>
            </a:r>
            <a:endParaRPr lang="bg-BG" dirty="0">
              <a:solidFill>
                <a:srgbClr val="FFFF00"/>
              </a:solidFill>
              <a:effectLst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89" name="Object 65"/>
          <p:cNvGraphicFramePr>
            <a:graphicFrameLocks noChangeAspect="1"/>
          </p:cNvGraphicFramePr>
          <p:nvPr/>
        </p:nvGraphicFramePr>
        <p:xfrm>
          <a:off x="942975" y="549275"/>
          <a:ext cx="11811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0" name="CorelDRAW" r:id="rId3" imgW="2586240" imgH="2877120" progId="">
                  <p:embed/>
                </p:oleObj>
              </mc:Choice>
              <mc:Fallback>
                <p:oleObj name="CorelDRAW" r:id="rId3" imgW="2586240" imgH="2877120" progId="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549275"/>
                        <a:ext cx="118110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900113" y="234950"/>
            <a:ext cx="735965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THANK YOU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FOR YOUR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KIND ATTENTION</a:t>
            </a:r>
            <a:r>
              <a:rPr lang="bg-BG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088" y="2060575"/>
            <a:ext cx="4568825" cy="18002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002060"/>
                </a:solidFill>
                <a:latin typeface="Arial Narrow" pitchFamily="34" charset="0"/>
              </a:rPr>
              <a:t>Antoaneta Dobreva</a:t>
            </a:r>
          </a:p>
          <a:p>
            <a:pPr>
              <a:defRPr/>
            </a:pPr>
            <a:r>
              <a:rPr lang="en-US" sz="2800" b="1">
                <a:solidFill>
                  <a:srgbClr val="002060"/>
                </a:solidFill>
                <a:latin typeface="Arial Narrow" pitchFamily="34" charset="0"/>
              </a:rPr>
              <a:t>Academic Erasmus coordinator</a:t>
            </a:r>
          </a:p>
          <a:p>
            <a:pPr>
              <a:defRPr/>
            </a:pPr>
            <a:r>
              <a:rPr lang="en-US" sz="2800" b="1">
                <a:solidFill>
                  <a:srgbClr val="002060"/>
                </a:solidFill>
                <a:latin typeface="Arial Narrow" pitchFamily="34" charset="0"/>
                <a:hlinkClick r:id="rId5"/>
              </a:rPr>
              <a:t>adobreva@uni-ruse.bg</a:t>
            </a:r>
            <a:endParaRPr lang="en-US" sz="2800" b="1">
              <a:solidFill>
                <a:srgbClr val="002060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en-US" sz="2800" b="1">
                <a:solidFill>
                  <a:srgbClr val="002060"/>
                </a:solidFill>
                <a:latin typeface="Arial Narrow" pitchFamily="34" charset="0"/>
              </a:rPr>
              <a:t>Mob: 00359 887 746 311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5988" y="4306888"/>
            <a:ext cx="7343775" cy="13731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002060"/>
                </a:solidFill>
                <a:latin typeface="Arial Narrow" pitchFamily="34" charset="0"/>
              </a:rPr>
              <a:t>Vasko Dobrev</a:t>
            </a:r>
          </a:p>
          <a:p>
            <a:pPr>
              <a:defRPr/>
            </a:pPr>
            <a:r>
              <a:rPr lang="en-US" sz="2800" b="1">
                <a:solidFill>
                  <a:srgbClr val="002060"/>
                </a:solidFill>
                <a:latin typeface="Arial Narrow" pitchFamily="34" charset="0"/>
              </a:rPr>
              <a:t>Dean of Transport Faculty</a:t>
            </a:r>
          </a:p>
          <a:p>
            <a:pPr>
              <a:defRPr/>
            </a:pPr>
            <a:r>
              <a:rPr lang="en-US" sz="2800" b="1">
                <a:solidFill>
                  <a:srgbClr val="002060"/>
                </a:solidFill>
                <a:latin typeface="Arial Narrow" pitchFamily="34" charset="0"/>
                <a:hlinkClick r:id="rId6"/>
              </a:rPr>
              <a:t>vdobrev@uni-ruse.bg</a:t>
            </a:r>
            <a:endParaRPr lang="en-US" sz="2800" b="1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THE PAST</a:t>
            </a:r>
            <a:endParaRPr lang="bg-BG" sz="3200" dirty="0">
              <a:solidFill>
                <a:srgbClr val="FFFF00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54" y="401742"/>
            <a:ext cx="4583976" cy="44204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" name="Picture 5" descr="C:\Users\ASmrikarov\AppData\Local\Microsoft\Windows\INetCache\Content.Word\024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3432430"/>
            <a:ext cx="4464496" cy="33496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4773375" y="3402027"/>
            <a:ext cx="4254931" cy="29715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622612" y="2627989"/>
            <a:ext cx="3898776" cy="737925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endParaRPr lang="bg-BG" sz="3200" dirty="0">
              <a:solidFill>
                <a:srgbClr val="FFFF00"/>
              </a:solidFill>
              <a:effectLst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880320" cy="1678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5" descr="http://rc.uni-ruse.bg/_layouts/15/browser/covers/cover-index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0458" y="1946481"/>
            <a:ext cx="4179888" cy="1800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graphicFrame>
        <p:nvGraphicFramePr>
          <p:cNvPr id="3183" name="Object 111"/>
          <p:cNvGraphicFramePr>
            <a:graphicFrameLocks noChangeAspect="1"/>
          </p:cNvGraphicFramePr>
          <p:nvPr/>
        </p:nvGraphicFramePr>
        <p:xfrm>
          <a:off x="1609725" y="220663"/>
          <a:ext cx="7207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" name="CorelDRAW" r:id="rId5" imgW="2586240" imgH="2877120" progId="">
                  <p:embed/>
                </p:oleObj>
              </mc:Choice>
              <mc:Fallback>
                <p:oleObj name="CorelDRAW" r:id="rId5" imgW="2586240" imgH="2877120" progId="">
                  <p:embed/>
                  <p:pic>
                    <p:nvPicPr>
                      <p:cNvPr id="0" name="Picture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725" y="220663"/>
                        <a:ext cx="720725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 descr="https://fbcdn-sphotos-d-a.akamaihd.net/hphotos-ak-prn1/522598_301687743290036_954854651_n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506446"/>
            <a:ext cx="2952328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>
            <a:extLst/>
          </a:blip>
          <a:srcRect/>
          <a:stretch>
            <a:fillRect/>
          </a:stretch>
        </p:blipFill>
        <p:spPr bwMode="auto">
          <a:xfrm>
            <a:off x="251520" y="4077072"/>
            <a:ext cx="3600400" cy="25135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8" name="Picture 2" descr="https://fbcdn-sphotos-g-a.akamaihd.net/hphotos-ak-ash3/1382992_10201715205695222_484894506_n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013166"/>
            <a:ext cx="3657600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0" y="0"/>
            <a:ext cx="8316416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 OF THE UNIVERSITY OF RUSE</a:t>
            </a:r>
            <a:endParaRPr lang="bg-BG" sz="3200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28736" name="Content Placeholder 4"/>
          <p:cNvSpPr>
            <a:spLocks noGrp="1"/>
          </p:cNvSpPr>
          <p:nvPr>
            <p:ph sz="half" idx="1"/>
          </p:nvPr>
        </p:nvSpPr>
        <p:spPr>
          <a:xfrm>
            <a:off x="468313" y="1341438"/>
            <a:ext cx="4038600" cy="5372100"/>
          </a:xfrm>
        </p:spPr>
        <p:txBody>
          <a:bodyPr/>
          <a:lstStyle/>
          <a:p>
            <a:pPr eaLnBrk="1" hangingPunct="1"/>
            <a:r>
              <a:rPr lang="en-US" sz="18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State higher school</a:t>
            </a:r>
            <a:r>
              <a:rPr lang="bg-BG" sz="18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;</a:t>
            </a:r>
            <a:endParaRPr lang="en-US" sz="1800" b="1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bg-BG" sz="1800" b="1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18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One of the 10 largest universities in Bulgaria</a:t>
            </a:r>
            <a:r>
              <a:rPr lang="bg-BG" sz="18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;</a:t>
            </a:r>
            <a:endParaRPr lang="en-US" sz="1800" b="1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bg-BG" sz="1800" b="1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18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Trains over</a:t>
            </a:r>
            <a:r>
              <a:rPr lang="bg-BG" sz="18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18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8 </a:t>
            </a:r>
            <a:r>
              <a:rPr lang="bg-BG" sz="18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000 </a:t>
            </a:r>
            <a:r>
              <a:rPr lang="en-US" sz="18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students in</a:t>
            </a:r>
            <a:r>
              <a:rPr lang="bg-BG" sz="18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 50 </a:t>
            </a:r>
            <a:r>
              <a:rPr lang="en-US" sz="18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Bachelor and</a:t>
            </a:r>
            <a:r>
              <a:rPr lang="bg-BG" sz="18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 90 </a:t>
            </a:r>
            <a:r>
              <a:rPr lang="en-US" sz="18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Master degree programmes in</a:t>
            </a:r>
            <a:r>
              <a:rPr lang="bg-BG" sz="18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 23 </a:t>
            </a:r>
            <a:r>
              <a:rPr lang="en-US" sz="18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professional fields</a:t>
            </a:r>
            <a:r>
              <a:rPr lang="bg-BG" sz="18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;</a:t>
            </a:r>
          </a:p>
          <a:p>
            <a:pPr eaLnBrk="1" hangingPunct="1"/>
            <a:endParaRPr lang="bg-BG" sz="1800" b="1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18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Trains PhD students in</a:t>
            </a:r>
            <a:r>
              <a:rPr lang="bg-BG" sz="18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 4</a:t>
            </a:r>
            <a:r>
              <a:rPr lang="en-US" sz="18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4</a:t>
            </a:r>
            <a:r>
              <a:rPr lang="bg-BG" sz="18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18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PhD degree programmes</a:t>
            </a:r>
            <a:r>
              <a:rPr lang="bg-BG" sz="18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;</a:t>
            </a:r>
          </a:p>
          <a:p>
            <a:pPr eaLnBrk="1" hangingPunct="1"/>
            <a:endParaRPr lang="bg-BG" sz="1800" b="1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18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About</a:t>
            </a:r>
            <a:r>
              <a:rPr lang="bg-BG" sz="18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18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4</a:t>
            </a:r>
            <a:r>
              <a:rPr lang="bg-BG" sz="18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00 </a:t>
            </a:r>
            <a:r>
              <a:rPr lang="en-US" sz="18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international students and PhD students annually;</a:t>
            </a:r>
            <a:endParaRPr lang="bg-BG" sz="1800" b="1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8734" name="Object 62"/>
          <p:cNvGraphicFramePr>
            <a:graphicFrameLocks noChangeAspect="1"/>
          </p:cNvGraphicFramePr>
          <p:nvPr/>
        </p:nvGraphicFramePr>
        <p:xfrm>
          <a:off x="6350" y="20638"/>
          <a:ext cx="11811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5" name="CorelDRAW" r:id="rId3" imgW="2586240" imgH="2877120" progId="">
                  <p:embed/>
                </p:oleObj>
              </mc:Choice>
              <mc:Fallback>
                <p:oleObj name="CorelDRAW" r:id="rId3" imgW="2586240" imgH="2877120" progId="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20638"/>
                        <a:ext cx="118110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37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073650"/>
          </a:xfrm>
        </p:spPr>
        <p:txBody>
          <a:bodyPr/>
          <a:lstStyle/>
          <a:p>
            <a:pPr eaLnBrk="1" hangingPunct="1"/>
            <a:r>
              <a:rPr lang="en-US" sz="18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In</a:t>
            </a:r>
            <a:r>
              <a:rPr lang="bg-BG" sz="18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 2012 </a:t>
            </a:r>
            <a:r>
              <a:rPr lang="en-US" sz="18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the University of Ruse was granted institutional accreditation for the third time by the National Agency for Evaluation and Accreditation with the Council of Ministers of the Republic of Bulgaria</a:t>
            </a:r>
            <a:r>
              <a:rPr lang="bg-BG" sz="18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18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with a grade of</a:t>
            </a:r>
            <a:r>
              <a:rPr lang="bg-BG" sz="18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 9,28, </a:t>
            </a:r>
            <a:r>
              <a:rPr lang="en-US" sz="18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where 10 is the maximum.</a:t>
            </a:r>
            <a:endParaRPr lang="bg-BG" sz="1800" smtClean="0">
              <a:latin typeface="Arial" charset="0"/>
              <a:cs typeface="Arial" charset="0"/>
            </a:endParaRPr>
          </a:p>
          <a:p>
            <a:pPr eaLnBrk="1" hangingPunct="1"/>
            <a:endParaRPr lang="bg-BG" smtClean="0"/>
          </a:p>
        </p:txBody>
      </p:sp>
      <p:pic>
        <p:nvPicPr>
          <p:cNvPr id="28738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3784600"/>
            <a:ext cx="2303463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FFFF00"/>
                </a:solidFill>
                <a:effectLst/>
                <a:latin typeface="+mn-lt"/>
              </a:rPr>
              <a:t>PROFILE OF THE UNIVERSITY OF RUSE</a:t>
            </a:r>
            <a:endParaRPr lang="bg-BG" sz="3200" dirty="0">
              <a:effectLst/>
              <a:latin typeface="+mn-lt"/>
            </a:endParaRPr>
          </a:p>
        </p:txBody>
      </p:sp>
      <p:graphicFrame>
        <p:nvGraphicFramePr>
          <p:cNvPr id="29757" name="Object 61"/>
          <p:cNvGraphicFramePr>
            <a:graphicFrameLocks noChangeAspect="1"/>
          </p:cNvGraphicFramePr>
          <p:nvPr/>
        </p:nvGraphicFramePr>
        <p:xfrm>
          <a:off x="6350" y="20638"/>
          <a:ext cx="11811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8" name="CorelDRAW" r:id="rId3" imgW="2586240" imgH="2877120" progId="">
                  <p:embed/>
                </p:oleObj>
              </mc:Choice>
              <mc:Fallback>
                <p:oleObj name="CorelDRAW" r:id="rId3" imgW="2586240" imgH="2877120" progId="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20638"/>
                        <a:ext cx="118110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Content Placeholder 6"/>
          <p:cNvGraphicFramePr>
            <a:graphicFrameLocks/>
          </p:cNvGraphicFramePr>
          <p:nvPr/>
        </p:nvGraphicFramePr>
        <p:xfrm>
          <a:off x="6350" y="908720"/>
          <a:ext cx="9137650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29760" name="Group 4"/>
          <p:cNvGrpSpPr>
            <a:grpSpLocks/>
          </p:cNvGrpSpPr>
          <p:nvPr/>
        </p:nvGrpSpPr>
        <p:grpSpPr bwMode="auto">
          <a:xfrm>
            <a:off x="2916238" y="2354263"/>
            <a:ext cx="2749550" cy="1331912"/>
            <a:chOff x="467544" y="2420887"/>
            <a:chExt cx="3450879" cy="1715173"/>
          </a:xfrm>
        </p:grpSpPr>
        <p:sp>
          <p:nvSpPr>
            <p:cNvPr id="6" name="Oval 5"/>
            <p:cNvSpPr/>
            <p:nvPr/>
          </p:nvSpPr>
          <p:spPr>
            <a:xfrm>
              <a:off x="467544" y="2420887"/>
              <a:ext cx="3450879" cy="1715173"/>
            </a:xfrm>
            <a:prstGeom prst="ellipse">
              <a:avLst/>
            </a:prstGeom>
            <a:ln>
              <a:solidFill>
                <a:schemeClr val="accent2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7" name="Group 6"/>
            <p:cNvGrpSpPr/>
            <p:nvPr/>
          </p:nvGrpSpPr>
          <p:grpSpPr>
            <a:xfrm>
              <a:off x="739157" y="2836525"/>
              <a:ext cx="2753698" cy="916987"/>
              <a:chOff x="250603" y="643710"/>
              <a:chExt cx="2753698" cy="916987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9" name="Rectangle 8"/>
              <p:cNvSpPr/>
              <p:nvPr/>
            </p:nvSpPr>
            <p:spPr>
              <a:xfrm>
                <a:off x="250603" y="643710"/>
                <a:ext cx="2753698" cy="88389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sp3d prstMaterial="plastic">
                <a:bevelT w="127000" h="25400" prst="relaxedInset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Rectangle 9"/>
              <p:cNvSpPr/>
              <p:nvPr/>
            </p:nvSpPr>
            <p:spPr>
              <a:xfrm>
                <a:off x="339030" y="676799"/>
                <a:ext cx="1939224" cy="88389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21920" tIns="0" rIns="40640" bIns="0" spcCol="1270" anchor="ctr"/>
              <a:lstStyle/>
              <a:p>
                <a:pPr defTabSz="14224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  <a:latin typeface="Cambria" panose="02040503050406030204" pitchFamily="18" charset="0"/>
                  </a:rPr>
                  <a:t>8 FACULTIES</a:t>
                </a:r>
                <a:endParaRPr lang="bg-BG" b="1" dirty="0">
                  <a:solidFill>
                    <a:prstClr val="white"/>
                  </a:solidFill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8" name="Oval 7"/>
            <p:cNvSpPr/>
            <p:nvPr/>
          </p:nvSpPr>
          <p:spPr>
            <a:xfrm>
              <a:off x="2790322" y="3051138"/>
              <a:ext cx="851136" cy="791988"/>
            </a:xfrm>
            <a:prstGeom prst="ellipse">
              <a:avLst/>
            </a:prstGeom>
            <a:blipFill rotWithShape="0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cxnSp>
        <p:nvCxnSpPr>
          <p:cNvPr id="18" name="Straight Connector 17"/>
          <p:cNvCxnSpPr>
            <a:stCxn id="0" idx="0"/>
          </p:cNvCxnSpPr>
          <p:nvPr/>
        </p:nvCxnSpPr>
        <p:spPr>
          <a:xfrm flipV="1">
            <a:off x="4291013" y="2060575"/>
            <a:ext cx="712787" cy="29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665788" y="3021013"/>
            <a:ext cx="635000" cy="368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63" name="Group 12"/>
          <p:cNvGrpSpPr>
            <a:grpSpLocks/>
          </p:cNvGrpSpPr>
          <p:nvPr/>
        </p:nvGrpSpPr>
        <p:grpSpPr bwMode="auto">
          <a:xfrm>
            <a:off x="4318000" y="5229225"/>
            <a:ext cx="2749550" cy="1057275"/>
            <a:chOff x="296765" y="5277404"/>
            <a:chExt cx="3450879" cy="1715173"/>
          </a:xfrm>
        </p:grpSpPr>
        <p:sp>
          <p:nvSpPr>
            <p:cNvPr id="14" name="Oval 13"/>
            <p:cNvSpPr/>
            <p:nvPr/>
          </p:nvSpPr>
          <p:spPr>
            <a:xfrm>
              <a:off x="296765" y="5277404"/>
              <a:ext cx="3450879" cy="1715173"/>
            </a:xfrm>
            <a:prstGeom prst="ellipse">
              <a:avLst/>
            </a:prstGeom>
            <a:ln>
              <a:solidFill>
                <a:schemeClr val="accent2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5" name="Group 14"/>
            <p:cNvGrpSpPr/>
            <p:nvPr/>
          </p:nvGrpSpPr>
          <p:grpSpPr>
            <a:xfrm>
              <a:off x="636311" y="5741045"/>
              <a:ext cx="2753698" cy="895948"/>
              <a:chOff x="147757" y="3548230"/>
              <a:chExt cx="2753698" cy="895948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7" name="Rectangle 16"/>
              <p:cNvSpPr/>
              <p:nvPr/>
            </p:nvSpPr>
            <p:spPr>
              <a:xfrm>
                <a:off x="147757" y="3548230"/>
                <a:ext cx="2753698" cy="88389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sp3d prstMaterial="plastic">
                <a:bevelT w="127000" h="25400" prst="relaxedInset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Rectangle 18"/>
              <p:cNvSpPr/>
              <p:nvPr/>
            </p:nvSpPr>
            <p:spPr>
              <a:xfrm>
                <a:off x="334232" y="3560278"/>
                <a:ext cx="1939224" cy="8839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21920" tIns="0" rIns="40640" bIns="0" spcCol="1270" anchor="ctr"/>
              <a:lstStyle/>
              <a:p>
                <a:pPr defTabSz="14224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  <a:latin typeface="Cambria" panose="02040503050406030204" pitchFamily="18" charset="0"/>
                  </a:rPr>
                  <a:t>2 Branches</a:t>
                </a:r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2599049" y="5926503"/>
              <a:ext cx="851136" cy="791988"/>
            </a:xfrm>
            <a:prstGeom prst="ellipse">
              <a:avLst/>
            </a:prstGeom>
            <a:blipFill rotWithShape="0"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1988840"/>
            <a:ext cx="4125144" cy="151216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INTERNATIONAL STUDENTS</a:t>
            </a:r>
            <a:endParaRPr lang="bg-BG" sz="2800" dirty="0">
              <a:solidFill>
                <a:srgbClr val="FFFF00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5" name="Content Placeholder 4" descr="D:\ASmrikarov\ASS-NKR-new\Snimki ot dir. Chujdestranni Studenti\IMGP6146.JPG"/>
          <p:cNvPicPr>
            <a:picLocks noGrp="1"/>
          </p:cNvPicPr>
          <p:nvPr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"/>
          <a:stretch/>
        </p:blipFill>
        <p:spPr>
          <a:xfrm>
            <a:off x="525017" y="1398489"/>
            <a:ext cx="4042792" cy="39475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graphicFrame>
        <p:nvGraphicFramePr>
          <p:cNvPr id="43039" name="Object 31"/>
          <p:cNvGraphicFramePr>
            <a:graphicFrameLocks noChangeAspect="1"/>
          </p:cNvGraphicFramePr>
          <p:nvPr/>
        </p:nvGraphicFramePr>
        <p:xfrm>
          <a:off x="6350" y="20638"/>
          <a:ext cx="11811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0" name="CorelDRAW" r:id="rId4" imgW="2586240" imgH="2877120" progId="">
                  <p:embed/>
                </p:oleObj>
              </mc:Choice>
              <mc:Fallback>
                <p:oleObj name="CorelDRAW" r:id="rId4" imgW="2586240" imgH="2877120" progId="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20638"/>
                        <a:ext cx="118110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914400" y="260648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FF00"/>
                </a:solidFill>
                <a:effectLst/>
                <a:latin typeface="+mn-lt"/>
              </a:rPr>
              <a:t>PROFILE OF THE UNIVERSITY OF RUSE</a:t>
            </a:r>
            <a:endParaRPr lang="bg-BG" sz="3200" dirty="0"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rgbClr val="FFFF00"/>
                </a:solidFill>
                <a:latin typeface="+mn-lt"/>
              </a:rPr>
              <a:t>PROFILE OF THE UNIVERSITY OF RUSE</a:t>
            </a:r>
            <a:endParaRPr lang="bg-BG" sz="28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8313" y="1220788"/>
            <a:ext cx="4391025" cy="5492750"/>
          </a:xfrm>
        </p:spPr>
        <p:txBody>
          <a:bodyPr>
            <a:normAutofit/>
          </a:bodyPr>
          <a:lstStyle/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000" b="1" dirty="0" smtClean="0">
                <a:solidFill>
                  <a:srgbClr val="FFC000"/>
                </a:solidFill>
              </a:rPr>
              <a:t>Active international activities</a:t>
            </a:r>
            <a:r>
              <a:rPr lang="bg-BG" sz="2000" b="1" dirty="0" smtClean="0">
                <a:solidFill>
                  <a:srgbClr val="FFFF00"/>
                </a:solidFill>
              </a:rPr>
              <a:t>: 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bg-BG" sz="2000" b="1" dirty="0" smtClean="0">
                <a:solidFill>
                  <a:srgbClr val="FFFF00"/>
                </a:solidFill>
              </a:rPr>
              <a:t>- </a:t>
            </a:r>
            <a:r>
              <a:rPr lang="en-US" sz="2000" b="1" dirty="0" smtClean="0">
                <a:solidFill>
                  <a:srgbClr val="FFFF00"/>
                </a:solidFill>
              </a:rPr>
              <a:t>Signed 72</a:t>
            </a:r>
            <a:r>
              <a:rPr lang="bg-BG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frame agreements for cooperation with universities and research institutions from Europe</a:t>
            </a:r>
            <a:r>
              <a:rPr lang="bg-BG" sz="2000" b="1" dirty="0" smtClean="0">
                <a:solidFill>
                  <a:srgbClr val="FFFF00"/>
                </a:solidFill>
              </a:rPr>
              <a:t>, </a:t>
            </a:r>
            <a:r>
              <a:rPr lang="en-US" sz="2000" b="1" dirty="0" smtClean="0">
                <a:solidFill>
                  <a:srgbClr val="FFFF00"/>
                </a:solidFill>
              </a:rPr>
              <a:t>the USA, Russia, Japan, etc.</a:t>
            </a:r>
            <a:r>
              <a:rPr lang="bg-BG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Signed over</a:t>
            </a:r>
            <a:r>
              <a:rPr lang="bg-BG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28</a:t>
            </a:r>
            <a:r>
              <a:rPr lang="bg-BG" sz="2000" b="1" dirty="0" smtClean="0">
                <a:solidFill>
                  <a:srgbClr val="FFFF00"/>
                </a:solidFill>
              </a:rPr>
              <a:t>0 </a:t>
            </a:r>
            <a:r>
              <a:rPr lang="en-US" sz="2000" b="1" dirty="0" smtClean="0">
                <a:solidFill>
                  <a:srgbClr val="FFFF00"/>
                </a:solidFill>
              </a:rPr>
              <a:t>Erasmus agreements with universities from </a:t>
            </a:r>
            <a:r>
              <a:rPr lang="bg-BG" sz="2000" b="1" dirty="0" smtClean="0">
                <a:solidFill>
                  <a:srgbClr val="FFFF00"/>
                </a:solidFill>
              </a:rPr>
              <a:t>28 </a:t>
            </a:r>
            <a:r>
              <a:rPr lang="en-US" sz="2000" b="1" dirty="0" smtClean="0">
                <a:solidFill>
                  <a:srgbClr val="FFFF00"/>
                </a:solidFill>
              </a:rPr>
              <a:t>countries</a:t>
            </a:r>
            <a:r>
              <a:rPr lang="bg-BG" sz="2000" b="1" dirty="0" smtClean="0">
                <a:solidFill>
                  <a:srgbClr val="FFFF00"/>
                </a:solidFill>
              </a:rPr>
              <a:t>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endParaRPr lang="bg-BG" sz="2000" b="1" dirty="0" smtClean="0">
              <a:solidFill>
                <a:srgbClr val="FFFF0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endParaRPr lang="bg-BG" sz="2000" b="1" dirty="0" smtClean="0">
              <a:solidFill>
                <a:srgbClr val="FFFF0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endParaRPr lang="bg-BG" sz="2000" b="1" dirty="0">
              <a:solidFill>
                <a:srgbClr val="FFFF00"/>
              </a:solidFill>
            </a:endParaRPr>
          </a:p>
        </p:txBody>
      </p:sp>
      <p:graphicFrame>
        <p:nvGraphicFramePr>
          <p:cNvPr id="32829" name="Object 61"/>
          <p:cNvGraphicFramePr>
            <a:graphicFrameLocks noChangeAspect="1"/>
          </p:cNvGraphicFramePr>
          <p:nvPr/>
        </p:nvGraphicFramePr>
        <p:xfrm>
          <a:off x="6350" y="20638"/>
          <a:ext cx="11811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0" name="CorelDRAW" r:id="rId3" imgW="2586240" imgH="2877120" progId="">
                  <p:embed/>
                </p:oleObj>
              </mc:Choice>
              <mc:Fallback>
                <p:oleObj name="CorelDRAW" r:id="rId3" imgW="2586240" imgH="2877120" progId="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20638"/>
                        <a:ext cx="118110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32" name="Content Placeholder 8"/>
          <p:cNvSpPr>
            <a:spLocks noGrp="1"/>
          </p:cNvSpPr>
          <p:nvPr>
            <p:ph sz="half" idx="2"/>
          </p:nvPr>
        </p:nvSpPr>
        <p:spPr>
          <a:xfrm>
            <a:off x="4643438" y="1074738"/>
            <a:ext cx="4038600" cy="5072062"/>
          </a:xfrm>
        </p:spPr>
        <p:txBody>
          <a:bodyPr/>
          <a:lstStyle/>
          <a:p>
            <a:pPr marL="136525" indent="0" eaLnBrk="1" hangingPunct="1">
              <a:buFont typeface="Wingdings 2" pitchFamily="18" charset="2"/>
              <a:buNone/>
            </a:pPr>
            <a:r>
              <a:rPr lang="en-US" sz="2000" b="1" smtClean="0">
                <a:solidFill>
                  <a:srgbClr val="FFC000"/>
                </a:solidFill>
              </a:rPr>
              <a:t>Leading position in Bulgaria </a:t>
            </a:r>
            <a:r>
              <a:rPr lang="en-US" sz="2000" b="1" smtClean="0">
                <a:solidFill>
                  <a:srgbClr val="FFFF00"/>
                </a:solidFill>
              </a:rPr>
              <a:t>in</a:t>
            </a:r>
            <a:r>
              <a:rPr lang="bg-BG" sz="2000" b="1" smtClean="0">
                <a:solidFill>
                  <a:srgbClr val="FFC000"/>
                </a:solidFill>
              </a:rPr>
              <a:t> </a:t>
            </a:r>
            <a:r>
              <a:rPr lang="en-US" sz="2000" b="1" smtClean="0">
                <a:solidFill>
                  <a:srgbClr val="FFFF00"/>
                </a:solidFill>
              </a:rPr>
              <a:t>implementing projects</a:t>
            </a:r>
            <a:r>
              <a:rPr lang="bg-BG" sz="2000" b="1" smtClean="0">
                <a:solidFill>
                  <a:srgbClr val="FFFF00"/>
                </a:solidFill>
              </a:rPr>
              <a:t> </a:t>
            </a:r>
            <a:r>
              <a:rPr lang="en-US" sz="2000" b="1" smtClean="0">
                <a:solidFill>
                  <a:srgbClr val="FFFF00"/>
                </a:solidFill>
              </a:rPr>
              <a:t>with EU funding</a:t>
            </a:r>
            <a:r>
              <a:rPr lang="bg-BG" sz="2000" b="1" smtClean="0">
                <a:solidFill>
                  <a:srgbClr val="FFFF00"/>
                </a:solidFill>
              </a:rPr>
              <a:t>: 7</a:t>
            </a:r>
            <a:r>
              <a:rPr lang="en-US" sz="2000" b="1" baseline="30000" smtClean="0">
                <a:solidFill>
                  <a:srgbClr val="FFFF00"/>
                </a:solidFill>
              </a:rPr>
              <a:t>th</a:t>
            </a:r>
            <a:r>
              <a:rPr lang="en-US" sz="2000" b="1" smtClean="0">
                <a:solidFill>
                  <a:srgbClr val="FFFF00"/>
                </a:solidFill>
              </a:rPr>
              <a:t> Frame Programme</a:t>
            </a:r>
            <a:r>
              <a:rPr lang="bg-BG" sz="2000" b="1" smtClean="0">
                <a:solidFill>
                  <a:srgbClr val="FFFF00"/>
                </a:solidFill>
              </a:rPr>
              <a:t>, </a:t>
            </a:r>
            <a:r>
              <a:rPr lang="en-US" sz="2000" b="1" smtClean="0">
                <a:solidFill>
                  <a:srgbClr val="FFFF00"/>
                </a:solidFill>
              </a:rPr>
              <a:t>Intelligent Energy for Europe</a:t>
            </a:r>
            <a:r>
              <a:rPr lang="bg-BG" altLang="bg-BG" sz="2000" b="1" smtClean="0">
                <a:solidFill>
                  <a:srgbClr val="FFFF00"/>
                </a:solidFill>
              </a:rPr>
              <a:t>, </a:t>
            </a:r>
            <a:r>
              <a:rPr lang="en-US" altLang="bg-BG" sz="2000" b="1" smtClean="0">
                <a:solidFill>
                  <a:srgbClr val="FFFF00"/>
                </a:solidFill>
              </a:rPr>
              <a:t>COST, Cooperation in the Black Sea Basin</a:t>
            </a:r>
            <a:r>
              <a:rPr lang="bg-BG" altLang="bg-BG" sz="2000" b="1" smtClean="0">
                <a:solidFill>
                  <a:srgbClr val="FFFF00"/>
                </a:solidFill>
              </a:rPr>
              <a:t>, </a:t>
            </a:r>
            <a:r>
              <a:rPr lang="en-US" altLang="bg-BG" sz="2000" b="1" smtClean="0">
                <a:solidFill>
                  <a:srgbClr val="FFFF00"/>
                </a:solidFill>
              </a:rPr>
              <a:t>Cooperation in innovations and research with Central and Eastern Europe</a:t>
            </a:r>
            <a:r>
              <a:rPr lang="bg-BG" altLang="bg-BG" sz="2000" b="1" smtClean="0">
                <a:solidFill>
                  <a:srgbClr val="FFFF00"/>
                </a:solidFill>
              </a:rPr>
              <a:t>, </a:t>
            </a:r>
            <a:r>
              <a:rPr lang="en-US" altLang="bg-BG" sz="2000" b="1" smtClean="0">
                <a:solidFill>
                  <a:srgbClr val="FFFF00"/>
                </a:solidFill>
              </a:rPr>
              <a:t>Programme for Trans-border Cooperation Bulgaria-Romania</a:t>
            </a:r>
            <a:r>
              <a:rPr lang="bg-BG" altLang="bg-BG" sz="2000" b="1" smtClean="0">
                <a:solidFill>
                  <a:srgbClr val="FFFF00"/>
                </a:solidFill>
              </a:rPr>
              <a:t> 2007-2013, </a:t>
            </a:r>
            <a:r>
              <a:rPr lang="en-US" altLang="bg-BG" sz="2000" b="1" smtClean="0">
                <a:solidFill>
                  <a:srgbClr val="FFFF00"/>
                </a:solidFill>
              </a:rPr>
              <a:t>numerous projects under OP </a:t>
            </a:r>
            <a:r>
              <a:rPr lang="bg-BG" altLang="bg-BG" sz="2000" b="1" smtClean="0">
                <a:solidFill>
                  <a:srgbClr val="FFFF00"/>
                </a:solidFill>
              </a:rPr>
              <a:t>„</a:t>
            </a:r>
            <a:r>
              <a:rPr lang="en-US" altLang="bg-BG" sz="2000" b="1" smtClean="0">
                <a:solidFill>
                  <a:srgbClr val="FFFF00"/>
                </a:solidFill>
              </a:rPr>
              <a:t>Human Resources Development</a:t>
            </a:r>
            <a:r>
              <a:rPr lang="bg-BG" altLang="bg-BG" sz="2000" b="1" smtClean="0">
                <a:solidFill>
                  <a:srgbClr val="FFFF00"/>
                </a:solidFill>
              </a:rPr>
              <a:t>“</a:t>
            </a:r>
            <a:r>
              <a:rPr lang="en-US" altLang="bg-BG" sz="2000" b="1" smtClean="0">
                <a:solidFill>
                  <a:srgbClr val="FFFF00"/>
                </a:solidFill>
              </a:rPr>
              <a:t>, etc.</a:t>
            </a:r>
            <a:endParaRPr lang="bg-BG" sz="2000" b="1" smtClean="0">
              <a:solidFill>
                <a:srgbClr val="FFFF00"/>
              </a:solidFill>
            </a:endParaRPr>
          </a:p>
        </p:txBody>
      </p:sp>
      <p:pic>
        <p:nvPicPr>
          <p:cNvPr id="8" name="Content Placeholder 3" descr="C:\ERASMUS\implemSoc_11_12\25 anniversary\izlojba\pechat\tova juvenalia milena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9592" y="3743280"/>
            <a:ext cx="2926080" cy="2926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6" descr="Plaket-PE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5213387"/>
            <a:ext cx="2166674" cy="14835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809" y="3905581"/>
            <a:ext cx="3584759" cy="26839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0422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93" y="3972991"/>
            <a:ext cx="3903729" cy="25786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0423" name="Picture 9" descr="DSC_770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4112" y="1368481"/>
            <a:ext cx="3310336" cy="22045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9050" y="0"/>
            <a:ext cx="9024938" cy="2120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auto">
              <a:spcBef>
                <a:spcPct val="3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20 INTERNATIONAL AND NATIONAL CONFERENCES AND WORKSHOPS ARE HELD ANNUALLY, INCLUDING THE PARTICIPATION OF EMPLOYERS</a:t>
            </a:r>
            <a:endParaRPr lang="bg-BG" sz="2400" b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ct val="30000"/>
              </a:spcBef>
              <a:spcAft>
                <a:spcPts val="0"/>
              </a:spcAft>
              <a:defRPr/>
            </a:pPr>
            <a:r>
              <a:rPr lang="bg-BG" sz="26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</a:t>
            </a:r>
          </a:p>
        </p:txBody>
      </p:sp>
      <p:pic>
        <p:nvPicPr>
          <p:cNvPr id="60425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314" y="1327512"/>
            <a:ext cx="3345826" cy="22364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60" name="Object 28"/>
          <p:cNvGraphicFramePr>
            <a:graphicFrameLocks noChangeAspect="1"/>
          </p:cNvGraphicFramePr>
          <p:nvPr/>
        </p:nvGraphicFramePr>
        <p:xfrm>
          <a:off x="6350" y="20638"/>
          <a:ext cx="11811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1" name="CorelDRAW" r:id="rId3" imgW="2586240" imgH="2877120" progId="">
                  <p:embed/>
                </p:oleObj>
              </mc:Choice>
              <mc:Fallback>
                <p:oleObj name="CorelDRAW" r:id="rId3" imgW="2586240" imgH="2877120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20638"/>
                        <a:ext cx="118110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900113" y="476250"/>
            <a:ext cx="6985000" cy="69865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32D2E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bg-BG" altLang="bg-BG" sz="3200" b="1" dirty="0" smtClean="0">
                <a:latin typeface="Arial" charset="0"/>
              </a:rPr>
              <a:t>	</a:t>
            </a:r>
            <a:r>
              <a:rPr lang="en-US" altLang="bg-BG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INNOVATIONS</a:t>
            </a:r>
            <a:endParaRPr lang="bg-BG" altLang="bg-BG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bg-BG" altLang="bg-B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	</a:t>
            </a:r>
            <a:r>
              <a:rPr lang="bg-BG" altLang="bg-BG" sz="3200" b="1" dirty="0" smtClean="0">
                <a:latin typeface="Arial" charset="0"/>
              </a:rPr>
              <a:t>						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bg-BG" altLang="bg-BG" sz="3200" b="1" dirty="0">
              <a:latin typeface="Arial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bg-BG" altLang="bg-BG" sz="3200" b="1" dirty="0" smtClean="0">
              <a:latin typeface="Arial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bg-BG" altLang="bg-BG" sz="3200" b="1" dirty="0">
              <a:latin typeface="Arial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bg-BG" altLang="bg-BG" sz="3200" b="1" dirty="0" smtClean="0">
              <a:latin typeface="Arial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bg-BG" altLang="bg-BG" sz="3200" b="1" dirty="0">
              <a:latin typeface="Arial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bg-BG" altLang="bg-BG" sz="3200" b="1" dirty="0" smtClean="0">
              <a:latin typeface="Arial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bg-BG" altLang="bg-BG" sz="3200" b="1" dirty="0">
              <a:latin typeface="Arial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bg-BG" altLang="bg-BG" sz="3200" b="1" dirty="0" smtClean="0">
              <a:latin typeface="Arial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bg-BG" altLang="bg-BG" sz="3200" b="1" dirty="0" smtClean="0">
                <a:latin typeface="Arial" charset="0"/>
              </a:rPr>
              <a:t>						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bg-BG" altLang="bg-BG" sz="3200" b="1" dirty="0" smtClean="0">
              <a:latin typeface="Arial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bg-BG" altLang="bg-BG" sz="3200" b="1" dirty="0">
                <a:latin typeface="Arial" charset="0"/>
              </a:rPr>
              <a:t>	</a:t>
            </a:r>
            <a:endParaRPr lang="bg-BG" altLang="bg-BG" sz="3200" b="1" dirty="0" smtClean="0">
              <a:latin typeface="Arial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bg-BG" altLang="bg-BG" sz="3200" b="1" dirty="0">
              <a:latin typeface="Arial" charset="0"/>
            </a:endParaRPr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1221184" y="1988840"/>
            <a:ext cx="6493272" cy="37104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1875</TotalTime>
  <Words>329</Words>
  <Application>Microsoft Office PowerPoint</Application>
  <PresentationFormat>Προβολή στην οθόνη (4:3)</PresentationFormat>
  <Paragraphs>77</Paragraphs>
  <Slides>12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4" baseType="lpstr">
      <vt:lpstr>Apex</vt:lpstr>
      <vt:lpstr>CorelDRAW</vt:lpstr>
      <vt:lpstr>University of ruse   „angel kanchev“</vt:lpstr>
      <vt:lpstr>IN THE PAST</vt:lpstr>
      <vt:lpstr>Παρουσίαση του PowerPoint</vt:lpstr>
      <vt:lpstr>PROFILE OF THE UNIVERSITY OF RUSE</vt:lpstr>
      <vt:lpstr>PROFILE OF THE UNIVERSITY OF RUSE</vt:lpstr>
      <vt:lpstr>INTERNATIONAL STUDENTS</vt:lpstr>
      <vt:lpstr>PROFILE OF THE UNIVERSITY OF RUSE</vt:lpstr>
      <vt:lpstr>Παρουσίαση του PowerPoint</vt:lpstr>
      <vt:lpstr>Παρουσίαση του PowerPoint</vt:lpstr>
      <vt:lpstr>Laboratories worth over  3 mln eur,  built by partner companies </vt:lpstr>
      <vt:lpstr>KANEFF Centre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РУСЕНСКИ УНИВЕРСИТЕТ  „АНГЕЛ КЪНЧЕВ“</dc:title>
  <dc:creator>jppopova-local</dc:creator>
  <cp:lastModifiedBy>Tasos Selalmazidis</cp:lastModifiedBy>
  <cp:revision>117</cp:revision>
  <dcterms:created xsi:type="dcterms:W3CDTF">2014-02-15T06:40:33Z</dcterms:created>
  <dcterms:modified xsi:type="dcterms:W3CDTF">2016-11-11T12:01:44Z</dcterms:modified>
</cp:coreProperties>
</file>