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3" r:id="rId2"/>
    <p:sldId id="395" r:id="rId3"/>
    <p:sldId id="396" r:id="rId4"/>
    <p:sldId id="397" r:id="rId5"/>
    <p:sldId id="399" r:id="rId6"/>
    <p:sldId id="398" r:id="rId7"/>
    <p:sldId id="400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52" r:id="rId21"/>
    <p:sldId id="446" r:id="rId22"/>
    <p:sldId id="280" r:id="rId23"/>
    <p:sldId id="267" r:id="rId24"/>
    <p:sldId id="416" r:id="rId25"/>
    <p:sldId id="337" r:id="rId26"/>
    <p:sldId id="447" r:id="rId27"/>
    <p:sldId id="429" r:id="rId28"/>
    <p:sldId id="362" r:id="rId29"/>
    <p:sldId id="417" r:id="rId30"/>
    <p:sldId id="430" r:id="rId31"/>
    <p:sldId id="432" r:id="rId32"/>
    <p:sldId id="433" r:id="rId33"/>
    <p:sldId id="449" r:id="rId34"/>
    <p:sldId id="454" r:id="rId35"/>
    <p:sldId id="457" r:id="rId36"/>
    <p:sldId id="352" r:id="rId3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57"/>
    <a:srgbClr val="001133"/>
    <a:srgbClr val="800023"/>
    <a:srgbClr val="D4D5D7"/>
    <a:srgbClr val="E2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87" autoAdjust="0"/>
  </p:normalViewPr>
  <p:slideViewPr>
    <p:cSldViewPr snapToGrid="0" snapToObjects="1">
      <p:cViewPr>
        <p:scale>
          <a:sx n="133" d="100"/>
          <a:sy n="133" d="100"/>
        </p:scale>
        <p:origin x="-990" y="-42"/>
      </p:cViewPr>
      <p:guideLst>
        <p:guide orient="horz" pos="40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ad.ua.ac.be\mbriels\aainterasmus\erasmus%20statistieken\statist%20%20ink\inkomende%20studenten%20naar%20land%202013-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3525214817778"/>
          <c:y val="7.3587205108133436E-2"/>
          <c:w val="0.82484127939046281"/>
          <c:h val="0.8250482724747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Blad3!$B$7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17,58 %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23,21 %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25,84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20,93 %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23,89 %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21,26 %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13,75 %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Blad3!$C$6:$I$6</c:f>
              <c:strCache>
                <c:ptCount val="7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</c:strCache>
            </c:strRef>
          </c:cat>
          <c:val>
            <c:numRef>
              <c:f>Blad3!$C$7:$I$7</c:f>
              <c:numCache>
                <c:formatCode>General</c:formatCode>
                <c:ptCount val="7"/>
                <c:pt idx="0">
                  <c:v>32</c:v>
                </c:pt>
                <c:pt idx="1">
                  <c:v>39</c:v>
                </c:pt>
                <c:pt idx="2">
                  <c:v>46</c:v>
                </c:pt>
                <c:pt idx="3">
                  <c:v>36</c:v>
                </c:pt>
                <c:pt idx="4">
                  <c:v>43</c:v>
                </c:pt>
                <c:pt idx="5">
                  <c:v>44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Blad3!$B$8</c:f>
              <c:strCache>
                <c:ptCount val="1"/>
                <c:pt idx="0">
                  <c:v>not 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Blad3!$C$6:$I$6</c:f>
              <c:strCache>
                <c:ptCount val="7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</c:strCache>
            </c:strRef>
          </c:cat>
          <c:val>
            <c:numRef>
              <c:f>Blad3!$C$8:$I$8</c:f>
              <c:numCache>
                <c:formatCode>General</c:formatCode>
                <c:ptCount val="7"/>
                <c:pt idx="0">
                  <c:v>150</c:v>
                </c:pt>
                <c:pt idx="1">
                  <c:v>129</c:v>
                </c:pt>
                <c:pt idx="2">
                  <c:v>132</c:v>
                </c:pt>
                <c:pt idx="3">
                  <c:v>136</c:v>
                </c:pt>
                <c:pt idx="4">
                  <c:v>137</c:v>
                </c:pt>
                <c:pt idx="5">
                  <c:v>163</c:v>
                </c:pt>
                <c:pt idx="6">
                  <c:v>163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9461888"/>
        <c:axId val="5175552"/>
      </c:barChart>
      <c:catAx>
        <c:axId val="4946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5552"/>
        <c:crosses val="autoZero"/>
        <c:auto val="1"/>
        <c:lblAlgn val="ctr"/>
        <c:lblOffset val="100"/>
        <c:noMultiLvlLbl val="0"/>
      </c:catAx>
      <c:valAx>
        <c:axId val="517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6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9185352701180228"/>
          <c:y val="0.91155904632514062"/>
          <c:w val="0.37849426899884353"/>
          <c:h val="8.8440953674859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Incoming students per country </a:t>
            </a:r>
          </a:p>
          <a:p>
            <a:pPr>
              <a:defRPr/>
            </a:pPr>
            <a:r>
              <a:rPr lang="en-US"/>
              <a:t>1997-2015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Blad1!$B$3:$B$32</c:f>
              <c:strCache>
                <c:ptCount val="30"/>
                <c:pt idx="0">
                  <c:v>Poland</c:v>
                </c:pt>
                <c:pt idx="1">
                  <c:v>France</c:v>
                </c:pt>
                <c:pt idx="2">
                  <c:v>Italy</c:v>
                </c:pt>
                <c:pt idx="3">
                  <c:v>UK</c:v>
                </c:pt>
                <c:pt idx="4">
                  <c:v>Czech Republic</c:v>
                </c:pt>
                <c:pt idx="5">
                  <c:v>Germany</c:v>
                </c:pt>
                <c:pt idx="6">
                  <c:v>Spain</c:v>
                </c:pt>
                <c:pt idx="7">
                  <c:v>Sweden</c:v>
                </c:pt>
                <c:pt idx="8">
                  <c:v>South Africa</c:v>
                </c:pt>
                <c:pt idx="9">
                  <c:v>Australia</c:v>
                </c:pt>
                <c:pt idx="10">
                  <c:v>Belgium</c:v>
                </c:pt>
                <c:pt idx="11">
                  <c:v>Puerto Rico</c:v>
                </c:pt>
                <c:pt idx="12">
                  <c:v>The Netherlands</c:v>
                </c:pt>
                <c:pt idx="13">
                  <c:v>Hungary</c:v>
                </c:pt>
                <c:pt idx="14">
                  <c:v>Austria</c:v>
                </c:pt>
                <c:pt idx="15">
                  <c:v>Turkey</c:v>
                </c:pt>
                <c:pt idx="16">
                  <c:v>Switserland</c:v>
                </c:pt>
                <c:pt idx="17">
                  <c:v>Ireland</c:v>
                </c:pt>
                <c:pt idx="18">
                  <c:v>Slovenia</c:v>
                </c:pt>
                <c:pt idx="19">
                  <c:v>Croatia</c:v>
                </c:pt>
                <c:pt idx="20">
                  <c:v>Portugal</c:v>
                </c:pt>
                <c:pt idx="21">
                  <c:v>China</c:v>
                </c:pt>
                <c:pt idx="22">
                  <c:v>Greece</c:v>
                </c:pt>
                <c:pt idx="23">
                  <c:v>Singapore</c:v>
                </c:pt>
                <c:pt idx="24">
                  <c:v>Georgia</c:v>
                </c:pt>
                <c:pt idx="25">
                  <c:v>USA</c:v>
                </c:pt>
                <c:pt idx="26">
                  <c:v>Lithuania</c:v>
                </c:pt>
                <c:pt idx="27">
                  <c:v>Albania</c:v>
                </c:pt>
                <c:pt idx="28">
                  <c:v>Russia</c:v>
                </c:pt>
                <c:pt idx="29">
                  <c:v>Brazil</c:v>
                </c:pt>
              </c:strCache>
            </c:strRef>
          </c:cat>
          <c:val>
            <c:numRef>
              <c:f>Blad1!$C$3:$C$32</c:f>
              <c:numCache>
                <c:formatCode>General</c:formatCode>
                <c:ptCount val="30"/>
                <c:pt idx="0">
                  <c:v>130</c:v>
                </c:pt>
                <c:pt idx="1">
                  <c:v>72</c:v>
                </c:pt>
                <c:pt idx="2">
                  <c:v>58</c:v>
                </c:pt>
                <c:pt idx="3">
                  <c:v>52</c:v>
                </c:pt>
                <c:pt idx="4">
                  <c:v>51</c:v>
                </c:pt>
                <c:pt idx="5">
                  <c:v>42</c:v>
                </c:pt>
                <c:pt idx="6">
                  <c:v>42</c:v>
                </c:pt>
                <c:pt idx="7">
                  <c:v>40</c:v>
                </c:pt>
                <c:pt idx="8">
                  <c:v>40</c:v>
                </c:pt>
                <c:pt idx="9">
                  <c:v>32</c:v>
                </c:pt>
                <c:pt idx="10">
                  <c:v>32</c:v>
                </c:pt>
                <c:pt idx="11">
                  <c:v>21</c:v>
                </c:pt>
                <c:pt idx="12">
                  <c:v>16</c:v>
                </c:pt>
                <c:pt idx="13">
                  <c:v>14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209152"/>
        <c:axId val="50210688"/>
        <c:axId val="0"/>
      </c:bar3DChart>
      <c:catAx>
        <c:axId val="50209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160000" vert="horz"/>
          <a:lstStyle/>
          <a:p>
            <a:pPr>
              <a:defRPr sz="900" b="1"/>
            </a:pPr>
            <a:endParaRPr lang="en-US"/>
          </a:p>
        </c:txPr>
        <c:crossAx val="50210688"/>
        <c:crosses val="autoZero"/>
        <c:auto val="1"/>
        <c:lblAlgn val="ctr"/>
        <c:lblOffset val="100"/>
        <c:noMultiLvlLbl val="0"/>
      </c:catAx>
      <c:valAx>
        <c:axId val="50210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20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Incoming students per country 2014-2015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'2014-2015'!$A$3:$A$20</c:f>
              <c:strCache>
                <c:ptCount val="18"/>
                <c:pt idx="0">
                  <c:v>Poland</c:v>
                </c:pt>
                <c:pt idx="1">
                  <c:v>Australia</c:v>
                </c:pt>
                <c:pt idx="2">
                  <c:v>Germany</c:v>
                </c:pt>
                <c:pt idx="3">
                  <c:v>Czech Republic</c:v>
                </c:pt>
                <c:pt idx="4">
                  <c:v>Italy</c:v>
                </c:pt>
                <c:pt idx="5">
                  <c:v>UK</c:v>
                </c:pt>
                <c:pt idx="6">
                  <c:v>Sweden</c:v>
                </c:pt>
                <c:pt idx="7">
                  <c:v>Spain</c:v>
                </c:pt>
                <c:pt idx="8">
                  <c:v>France</c:v>
                </c:pt>
                <c:pt idx="9">
                  <c:v>Ireland</c:v>
                </c:pt>
                <c:pt idx="10">
                  <c:v>Belgium</c:v>
                </c:pt>
                <c:pt idx="11">
                  <c:v>South Africa</c:v>
                </c:pt>
                <c:pt idx="12">
                  <c:v>China</c:v>
                </c:pt>
                <c:pt idx="13">
                  <c:v>Albania </c:v>
                </c:pt>
                <c:pt idx="14">
                  <c:v>Brazil</c:v>
                </c:pt>
                <c:pt idx="15">
                  <c:v>Lithuania</c:v>
                </c:pt>
                <c:pt idx="16">
                  <c:v>Switserland</c:v>
                </c:pt>
                <c:pt idx="17">
                  <c:v>Puerto Rico </c:v>
                </c:pt>
              </c:strCache>
            </c:strRef>
          </c:cat>
          <c:val>
            <c:numRef>
              <c:f>'2014-2015'!$B$3:$B$20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232320"/>
        <c:axId val="50246400"/>
        <c:axId val="0"/>
      </c:bar3DChart>
      <c:catAx>
        <c:axId val="5023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1600" b="1"/>
            </a:pPr>
            <a:endParaRPr lang="en-US"/>
          </a:p>
        </c:txPr>
        <c:crossAx val="50246400"/>
        <c:crosses val="autoZero"/>
        <c:auto val="1"/>
        <c:lblAlgn val="ctr"/>
        <c:lblOffset val="100"/>
        <c:noMultiLvlLbl val="0"/>
      </c:catAx>
      <c:valAx>
        <c:axId val="50246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023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incoming students per contract type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665572058698612E-2"/>
          <c:y val="0.10827905768993543"/>
          <c:w val="0.9053114038813348"/>
          <c:h val="0.6329273583278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Erasmus</c:v>
                </c:pt>
              </c:strCache>
            </c:strRef>
          </c:tx>
          <c:invertIfNegative val="0"/>
          <c:cat>
            <c:strRef>
              <c:f>Blad1!$A$2:$A$16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Blad1!$B$2:$B$16</c:f>
              <c:numCache>
                <c:formatCode>General</c:formatCode>
                <c:ptCount val="15"/>
                <c:pt idx="0">
                  <c:v>22</c:v>
                </c:pt>
                <c:pt idx="1">
                  <c:v>26</c:v>
                </c:pt>
                <c:pt idx="2">
                  <c:v>25</c:v>
                </c:pt>
                <c:pt idx="3">
                  <c:v>27</c:v>
                </c:pt>
                <c:pt idx="4">
                  <c:v>26</c:v>
                </c:pt>
                <c:pt idx="5">
                  <c:v>26</c:v>
                </c:pt>
                <c:pt idx="6">
                  <c:v>39</c:v>
                </c:pt>
                <c:pt idx="7">
                  <c:v>39</c:v>
                </c:pt>
                <c:pt idx="8">
                  <c:v>42</c:v>
                </c:pt>
                <c:pt idx="9">
                  <c:v>44</c:v>
                </c:pt>
                <c:pt idx="10">
                  <c:v>44</c:v>
                </c:pt>
                <c:pt idx="11">
                  <c:v>45</c:v>
                </c:pt>
                <c:pt idx="12">
                  <c:v>55</c:v>
                </c:pt>
                <c:pt idx="13">
                  <c:v>45</c:v>
                </c:pt>
                <c:pt idx="14">
                  <c:v>50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andere</c:v>
                </c:pt>
              </c:strCache>
            </c:strRef>
          </c:tx>
          <c:invertIfNegative val="0"/>
          <c:cat>
            <c:strRef>
              <c:f>Blad1!$A$2:$A$16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Blad1!$C$2:$C$16</c:f>
              <c:numCache>
                <c:formatCode>General</c:formatCode>
                <c:ptCount val="15"/>
                <c:pt idx="1">
                  <c:v>8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14</c:v>
                </c:pt>
                <c:pt idx="12">
                  <c:v>18</c:v>
                </c:pt>
                <c:pt idx="13">
                  <c:v>8</c:v>
                </c:pt>
                <c:pt idx="14">
                  <c:v>12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Belgica</c:v>
                </c:pt>
              </c:strCache>
            </c:strRef>
          </c:tx>
          <c:invertIfNegative val="0"/>
          <c:cat>
            <c:strRef>
              <c:f>Blad1!$A$2:$A$16</c:f>
              <c:strCache>
                <c:ptCount val="1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</c:strCache>
            </c:strRef>
          </c:cat>
          <c:val>
            <c:numRef>
              <c:f>Blad1!$D$2:$D$16</c:f>
              <c:numCache>
                <c:formatCode>General</c:formatCode>
                <c:ptCount val="15"/>
                <c:pt idx="6">
                  <c:v>2</c:v>
                </c:pt>
                <c:pt idx="7">
                  <c:v>5</c:v>
                </c:pt>
                <c:pt idx="8">
                  <c:v>6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10</c:v>
                </c:pt>
                <c:pt idx="1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2365568"/>
        <c:axId val="52375552"/>
      </c:barChart>
      <c:catAx>
        <c:axId val="5236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2375552"/>
        <c:crosses val="autoZero"/>
        <c:auto val="1"/>
        <c:lblAlgn val="ctr"/>
        <c:lblOffset val="100"/>
        <c:noMultiLvlLbl val="0"/>
      </c:catAx>
      <c:valAx>
        <c:axId val="52375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2365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Universiteit Antwerpen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D50FC3-BD9A-46C4-A465-FA2194FC356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57348" name="Afbeelding 5" descr="logo_UA_enkel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1778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1B5468-C7DA-4E5A-97D7-F93A6F13FEF3}" type="datetimeFigureOut">
              <a:rPr lang="nl-BE" altLang="nl-NL"/>
              <a:pPr>
                <a:defRPr/>
              </a:pPr>
              <a:t>1/06/2016</a:t>
            </a:fld>
            <a:endParaRPr lang="nl-BE" alt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nl-NL" noProof="0" smtClean="0"/>
              <a:t>Click to edit Master text styles</a:t>
            </a:r>
          </a:p>
          <a:p>
            <a:pPr lvl="1"/>
            <a:r>
              <a:rPr lang="en-US" altLang="nl-NL" noProof="0" smtClean="0"/>
              <a:t>Second level</a:t>
            </a:r>
          </a:p>
          <a:p>
            <a:pPr lvl="2"/>
            <a:r>
              <a:rPr lang="en-US" altLang="nl-NL" noProof="0" smtClean="0"/>
              <a:t>Third level</a:t>
            </a:r>
          </a:p>
          <a:p>
            <a:pPr lvl="3"/>
            <a:r>
              <a:rPr lang="en-US" altLang="nl-NL" noProof="0" smtClean="0"/>
              <a:t>Fourth level</a:t>
            </a:r>
          </a:p>
          <a:p>
            <a:pPr lvl="4"/>
            <a:r>
              <a:rPr lang="en-US" altLang="nl-NL" noProof="0" smtClean="0"/>
              <a:t>Fifth level</a:t>
            </a:r>
            <a:endParaRPr lang="nl-BE" alt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E2540D-353E-432D-8ECE-2DAA27A9845B}" type="slidenum">
              <a:rPr lang="nl-BE" altLang="nl-NL"/>
              <a:pPr>
                <a:defRPr/>
              </a:pPr>
              <a:t>‹#›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84873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altLang="nl-NL" sz="2600" smtClean="0"/>
              <a:t>Van 9 naar 6 campussen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BE" altLang="nl-NL" sz="2600" smtClean="0"/>
              <a:t>Industrieel ingenieurs van Campus Hoboken en Campus Paardenmarkt verhuizen in 2016 naar Campus Groenenborger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BE" altLang="nl-NL" sz="2600" smtClean="0"/>
              <a:t>Revalidatiewetenschappen en kinesitherapie verhuizen van Campus Merksem naar Campus Drie Eiken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BE" altLang="nl-NL" sz="2600" smtClean="0"/>
              <a:t>Toegepaste Taalkunde (Vertalers Tolken) verhuizen naar Stadscampus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3D88E-4DFA-4518-8D4D-060C6763C2F1}" type="slidenum">
              <a:rPr lang="nl-NL" altLang="nl-NL" smtClean="0"/>
              <a:pPr eaLnBrk="1" hangingPunct="1">
                <a:spcBef>
                  <a:spcPct val="0"/>
                </a:spcBef>
              </a:pPr>
              <a:t>6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88819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2540D-353E-432D-8ECE-2DAA27A9845B}" type="slidenum">
              <a:rPr lang="nl-BE" altLang="nl-NL" smtClean="0"/>
              <a:pPr>
                <a:defRPr/>
              </a:pPr>
              <a:t>31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250381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Logo_powerpo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6B424C-BA95-4509-9185-664D38ACFB28}" type="datetimeFigureOut">
              <a:rPr lang="nl-NL" altLang="nl-NL"/>
              <a:pPr>
                <a:defRPr/>
              </a:pPr>
              <a:t>1-6-2016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8EDA-3DB2-463C-A57E-28D0BB9A849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90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2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930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96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4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2776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38254" y="0"/>
            <a:ext cx="4405745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2776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EE11E7-4421-4687-AAB0-B7A9CA54372C}" type="datetimeFigureOut">
              <a:rPr lang="nl-NL" altLang="nl-NL"/>
              <a:pPr>
                <a:defRPr/>
              </a:pPr>
              <a:t>1-6-2016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31DF-B924-4742-88F0-3D8004B0DD5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13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4118" y="273050"/>
            <a:ext cx="392776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19050"/>
            <a:ext cx="4405745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94118" y="1435100"/>
            <a:ext cx="392776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ACE1877-B95A-4A0E-BF30-B74C885A8BD3}" type="datetimeFigureOut">
              <a:rPr lang="nl-NL" altLang="nl-NL"/>
              <a:pPr>
                <a:defRPr/>
              </a:pPr>
              <a:t>1-6-2016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D824-2018-45FA-AE20-B4F20EDAD82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80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2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29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7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64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golf_powerpoint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4915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NL" smtClean="0"/>
              <a:t>Titelstijl van model bewerken</a:t>
            </a:r>
            <a:endParaRPr lang="nl-NL" altLang="nl-NL" smtClean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150938"/>
            <a:ext cx="849153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NL" smtClean="0"/>
              <a:t>Klik om de tekststijl van het model te bewerken</a:t>
            </a:r>
          </a:p>
          <a:p>
            <a:pPr lvl="1"/>
            <a:r>
              <a:rPr lang="nl-BE" altLang="nl-NL" smtClean="0"/>
              <a:t>Tweede niveau</a:t>
            </a:r>
          </a:p>
          <a:p>
            <a:pPr lvl="2"/>
            <a:r>
              <a:rPr lang="nl-BE" altLang="nl-NL" smtClean="0"/>
              <a:t>Derde niveau</a:t>
            </a:r>
          </a:p>
          <a:p>
            <a:pPr lvl="3"/>
            <a:r>
              <a:rPr lang="nl-BE" altLang="nl-NL" smtClean="0"/>
              <a:t>Vierde niveau</a:t>
            </a:r>
          </a:p>
          <a:p>
            <a:pPr lvl="4"/>
            <a:r>
              <a:rPr lang="nl-BE" altLang="nl-NL" smtClean="0"/>
              <a:t>Vijfde niveau</a:t>
            </a:r>
            <a:endParaRPr lang="nl-NL" altLang="nl-NL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02413"/>
            <a:ext cx="609600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EAEF93-0CC1-4C7E-A1AF-8A37AB78D15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D3057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be/url?sa=i&amp;rct=j&amp;q=&amp;esrc=s&amp;frm=1&amp;source=images&amp;cd=&amp;cad=rja&amp;docid=1TI2kzohBtPeUM&amp;tbnid=-JVYIjEGiF0Y7M:&amp;ved=0CAUQjRw&amp;url=http://www.romantic-germany.info/Wining-and-dining.6480.0.html&amp;ei=hlVVUsWZOsTJ0QXppYGoAg&amp;bvm=bv.53760139,d.d2k&amp;psig=AFQjCNGrXmogbc0gkNCrzUVrkYd203EDLw&amp;ust=1381410415135651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ntwerpen.be/rechten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ntwerpen.be/en/faculties/faculty-of-law/international/partner-universities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be/url?sa=i&amp;rct=j&amp;q=&amp;esrc=s&amp;frm=1&amp;source=images&amp;cd=&amp;cad=rja&amp;docid=p-PoSwRDscf7LM&amp;tbnid=1UJeAdZUrVzxSM:&amp;ved=0CAUQjRw&amp;url=http://users.telenet.be/historysite/maps1.html&amp;ei=E8FTUoTwKPOo0wXlkIHgAw&amp;bvm=bv.53537100,d.d2k&amp;psig=AFQjCNHbOc0W0L2ztpjHuqWvDn-lPXcdCg&amp;ust=1381307019110083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7" descr="AntwerpByNight_04c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Afbeelding 8" descr="logo_UA_U_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572" y="457200"/>
            <a:ext cx="22256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10" descr="Logo_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45426"/>
            <a:ext cx="9144000" cy="12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ubtitel 2"/>
          <p:cNvSpPr txBox="1">
            <a:spLocks/>
          </p:cNvSpPr>
          <p:nvPr/>
        </p:nvSpPr>
        <p:spPr bwMode="auto">
          <a:xfrm>
            <a:off x="309011" y="6022975"/>
            <a:ext cx="3581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endParaRPr lang="nl-NL" altLang="nl-N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:\ADCOM\VORMGEVING\FOTO'S\JESSE WILLEMS\2011\20110500_Antwerpen\Diamantmuseum\_MG_06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88925" y="6134100"/>
            <a:ext cx="2552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dirty="0" err="1" smtClean="0">
                <a:solidFill>
                  <a:schemeClr val="bg1"/>
                </a:solidFill>
              </a:rPr>
              <a:t>Diamond</a:t>
            </a:r>
            <a:r>
              <a:rPr lang="nl-NL" altLang="nl-BE" dirty="0" smtClean="0">
                <a:solidFill>
                  <a:schemeClr val="bg1"/>
                </a:solidFill>
              </a:rPr>
              <a:t> </a:t>
            </a:r>
            <a:r>
              <a:rPr lang="nl-NL" altLang="nl-BE" dirty="0">
                <a:solidFill>
                  <a:schemeClr val="bg1"/>
                </a:solidFill>
              </a:rPr>
              <a:t>Sector </a:t>
            </a:r>
            <a:r>
              <a:rPr lang="nl-NL" altLang="nl-BE" dirty="0" err="1">
                <a:solidFill>
                  <a:schemeClr val="bg1"/>
                </a:solidFill>
              </a:rPr>
              <a:t>Antwerp</a:t>
            </a:r>
            <a:endParaRPr lang="nl-NL" alt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33633" y="502463"/>
            <a:ext cx="4448432" cy="597287"/>
          </a:xfrm>
        </p:spPr>
        <p:txBody>
          <a:bodyPr/>
          <a:lstStyle/>
          <a:p>
            <a:r>
              <a:rPr lang="nl-BE" altLang="nl-BE" sz="3200" dirty="0" err="1" smtClean="0">
                <a:solidFill>
                  <a:srgbClr val="800023"/>
                </a:solidFill>
              </a:rPr>
              <a:t>Diamond</a:t>
            </a:r>
            <a:r>
              <a:rPr lang="nl-BE" altLang="nl-BE" sz="3200" dirty="0" smtClean="0">
                <a:solidFill>
                  <a:srgbClr val="800023"/>
                </a:solidFill>
              </a:rPr>
              <a:t> sector </a:t>
            </a:r>
            <a:r>
              <a:rPr lang="nl-BE" altLang="nl-BE" sz="3200" dirty="0" err="1" smtClean="0">
                <a:solidFill>
                  <a:srgbClr val="800023"/>
                </a:solidFill>
              </a:rPr>
              <a:t>Antwerp</a:t>
            </a:r>
            <a:endParaRPr lang="nl-BE" altLang="nl-BE" sz="3200" dirty="0" smtClean="0">
              <a:solidFill>
                <a:srgbClr val="800023"/>
              </a:solidFill>
            </a:endParaRPr>
          </a:p>
        </p:txBody>
      </p:sp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431925"/>
            <a:ext cx="3927475" cy="4527550"/>
          </a:xfrm>
        </p:spPr>
        <p:txBody>
          <a:bodyPr/>
          <a:lstStyle/>
          <a:p>
            <a:r>
              <a:rPr lang="nl-BE" altLang="nl-BE" sz="2600" b="1" dirty="0" smtClean="0"/>
              <a:t>80%</a:t>
            </a:r>
            <a:r>
              <a:rPr lang="nl-BE" altLang="nl-BE" sz="2600" dirty="0" smtClean="0"/>
              <a:t> of </a:t>
            </a:r>
            <a:r>
              <a:rPr lang="nl-BE" altLang="nl-BE" sz="2600" dirty="0" err="1" smtClean="0"/>
              <a:t>world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trade</a:t>
            </a:r>
            <a:r>
              <a:rPr lang="nl-BE" altLang="nl-BE" sz="2600" dirty="0" smtClean="0"/>
              <a:t> in </a:t>
            </a:r>
            <a:r>
              <a:rPr lang="nl-BE" altLang="nl-BE" sz="2600" dirty="0" err="1" smtClean="0"/>
              <a:t>rough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diamonds</a:t>
            </a:r>
            <a:r>
              <a:rPr lang="nl-BE" altLang="nl-BE" sz="2600" dirty="0" smtClean="0"/>
              <a:t> and </a:t>
            </a:r>
            <a:r>
              <a:rPr lang="nl-BE" altLang="nl-BE" sz="2600" b="1" dirty="0" smtClean="0"/>
              <a:t>50% </a:t>
            </a:r>
            <a:r>
              <a:rPr lang="nl-BE" altLang="nl-BE" sz="2600" dirty="0" smtClean="0"/>
              <a:t>in cut </a:t>
            </a:r>
            <a:r>
              <a:rPr lang="nl-BE" altLang="nl-BE" sz="2600" dirty="0" err="1" smtClean="0"/>
              <a:t>diamonds</a:t>
            </a:r>
            <a:r>
              <a:rPr lang="nl-BE" altLang="nl-BE" sz="2600" dirty="0" smtClean="0"/>
              <a:t> takes </a:t>
            </a:r>
            <a:r>
              <a:rPr lang="nl-BE" altLang="nl-BE" sz="2600" dirty="0" err="1" smtClean="0"/>
              <a:t>place</a:t>
            </a:r>
            <a:r>
              <a:rPr lang="nl-BE" altLang="nl-BE" sz="2600" dirty="0" smtClean="0"/>
              <a:t> in </a:t>
            </a:r>
            <a:r>
              <a:rPr lang="nl-BE" altLang="nl-BE" sz="2600" dirty="0" err="1" smtClean="0"/>
              <a:t>Antwerp</a:t>
            </a:r>
            <a:r>
              <a:rPr lang="nl-BE" altLang="nl-BE" sz="2600" dirty="0" smtClean="0"/>
              <a:t>.</a:t>
            </a:r>
          </a:p>
          <a:p>
            <a:endParaRPr lang="nl-BE" altLang="nl-BE" sz="2600" dirty="0" smtClean="0"/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 </a:t>
            </a:r>
            <a:r>
              <a:rPr lang="nl-BE" altLang="nl-BE" sz="2200" b="1" dirty="0" smtClean="0"/>
              <a:t>2060</a:t>
            </a:r>
            <a:r>
              <a:rPr lang="nl-BE" altLang="nl-BE" sz="2200" dirty="0" smtClean="0"/>
              <a:t> </a:t>
            </a:r>
            <a:r>
              <a:rPr lang="nl-BE" altLang="nl-BE" sz="2200" dirty="0" err="1" smtClean="0"/>
              <a:t>diamond</a:t>
            </a:r>
            <a:r>
              <a:rPr lang="nl-BE" altLang="nl-BE" sz="2200" dirty="0" smtClean="0"/>
              <a:t> companies</a:t>
            </a:r>
          </a:p>
          <a:p>
            <a:pPr>
              <a:buFont typeface="Arial" charset="0"/>
              <a:buChar char="•"/>
            </a:pPr>
            <a:r>
              <a:rPr lang="nl-BE" altLang="nl-BE" sz="2200" dirty="0" smtClean="0"/>
              <a:t>     </a:t>
            </a:r>
            <a:r>
              <a:rPr lang="nl-BE" altLang="nl-BE" sz="2200" b="1" dirty="0" smtClean="0"/>
              <a:t>34 000 </a:t>
            </a:r>
            <a:r>
              <a:rPr lang="nl-BE" altLang="nl-BE" sz="2200" dirty="0" smtClean="0"/>
              <a:t>direct &amp; indirect jobs</a:t>
            </a:r>
            <a:endParaRPr lang="nl-BE" altLang="nl-BE" sz="2000" dirty="0" smtClean="0"/>
          </a:p>
          <a:p>
            <a:pPr>
              <a:buFont typeface="Arial" charset="0"/>
              <a:buChar char="•"/>
            </a:pPr>
            <a:r>
              <a:rPr lang="nl-BE" altLang="nl-BE" sz="2000" dirty="0" smtClean="0"/>
              <a:t>      </a:t>
            </a:r>
            <a:r>
              <a:rPr lang="nl-BE" altLang="nl-BE" sz="2200" dirty="0" smtClean="0"/>
              <a:t>T</a:t>
            </a:r>
            <a:r>
              <a:rPr lang="en-US" altLang="nl-BE" sz="2200" dirty="0" err="1" smtClean="0"/>
              <a:t>urnover</a:t>
            </a:r>
            <a:r>
              <a:rPr lang="en-US" altLang="nl-BE" sz="2200" dirty="0" smtClean="0"/>
              <a:t> </a:t>
            </a:r>
            <a:r>
              <a:rPr lang="en-US" altLang="nl-BE" sz="2200" b="1" dirty="0" smtClean="0"/>
              <a:t>51.9</a:t>
            </a:r>
            <a:r>
              <a:rPr lang="en-US" altLang="nl-BE" sz="2200" dirty="0" smtClean="0"/>
              <a:t> billion dollars 	(2012)</a:t>
            </a:r>
            <a:endParaRPr lang="nl-BE" altLang="nl-BE" sz="2200" dirty="0" smtClean="0"/>
          </a:p>
        </p:txBody>
      </p:sp>
      <p:pic>
        <p:nvPicPr>
          <p:cNvPr id="26628" name="Picture 1" descr="N:\ADCOM\DROPMAP\Lisa De Haardt\Vogelperspectief Kunst op de campus\_MG_0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1100" y="0"/>
            <a:ext cx="4152900" cy="6858000"/>
          </a:xfrm>
        </p:spPr>
      </p:pic>
      <p:pic>
        <p:nvPicPr>
          <p:cNvPr id="26629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UA-2009-0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44475" y="6284913"/>
            <a:ext cx="2145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dirty="0" smtClean="0">
                <a:solidFill>
                  <a:schemeClr val="bg1"/>
                </a:solidFill>
              </a:rPr>
              <a:t>Sparkling </a:t>
            </a:r>
            <a:r>
              <a:rPr lang="nl-NL" altLang="nl-BE" dirty="0" err="1">
                <a:solidFill>
                  <a:schemeClr val="bg1"/>
                </a:solidFill>
              </a:rPr>
              <a:t>cultural</a:t>
            </a:r>
            <a:r>
              <a:rPr lang="nl-NL" altLang="nl-BE" dirty="0">
                <a:solidFill>
                  <a:schemeClr val="bg1"/>
                </a:solidFill>
              </a:rPr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47486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826000" y="455613"/>
            <a:ext cx="3927475" cy="741362"/>
          </a:xfrm>
        </p:spPr>
        <p:txBody>
          <a:bodyPr/>
          <a:lstStyle/>
          <a:p>
            <a:r>
              <a:rPr lang="nl-BE" altLang="nl-BE" sz="3200" dirty="0" smtClean="0">
                <a:solidFill>
                  <a:srgbClr val="800023"/>
                </a:solidFill>
              </a:rPr>
              <a:t>Culture in </a:t>
            </a:r>
            <a:r>
              <a:rPr lang="nl-BE" altLang="nl-BE" sz="3200" dirty="0" err="1" smtClean="0">
                <a:solidFill>
                  <a:srgbClr val="800023"/>
                </a:solidFill>
              </a:rPr>
              <a:t>Antwerp</a:t>
            </a:r>
            <a:endParaRPr lang="nl-BE" altLang="nl-BE" sz="3200" dirty="0" smtClean="0">
              <a:solidFill>
                <a:srgbClr val="800023"/>
              </a:solidFill>
            </a:endParaRPr>
          </a:p>
        </p:txBody>
      </p:sp>
      <p:pic>
        <p:nvPicPr>
          <p:cNvPr id="28675" name="Content Placeholder 4" descr="08_aanbidding der wijze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19575" cy="6853238"/>
          </a:xfrm>
        </p:spPr>
      </p:pic>
      <p:sp>
        <p:nvSpPr>
          <p:cNvPr id="2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4413" y="1400175"/>
            <a:ext cx="3927475" cy="48450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altLang="nl-BE" sz="2600" dirty="0" smtClean="0"/>
              <a:t>    </a:t>
            </a:r>
            <a:r>
              <a:rPr lang="nl-BE" altLang="nl-BE" sz="2600" b="1" dirty="0" smtClean="0"/>
              <a:t>25</a:t>
            </a:r>
            <a:r>
              <a:rPr lang="nl-BE" altLang="nl-BE" sz="2600" dirty="0" smtClean="0"/>
              <a:t> museums</a:t>
            </a:r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 </a:t>
            </a:r>
            <a:r>
              <a:rPr lang="nl-BE" altLang="nl-BE" sz="2600" b="1" dirty="0" smtClean="0"/>
              <a:t>800 000 </a:t>
            </a:r>
            <a:r>
              <a:rPr lang="nl-BE" altLang="nl-BE" sz="2600" dirty="0" err="1" smtClean="0"/>
              <a:t>objects</a:t>
            </a:r>
            <a:r>
              <a:rPr lang="nl-BE" altLang="nl-BE" sz="2600" dirty="0" smtClean="0"/>
              <a:t> of art</a:t>
            </a:r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 </a:t>
            </a:r>
            <a:r>
              <a:rPr lang="nl-BE" altLang="nl-BE" sz="2600" b="1" dirty="0" smtClean="0"/>
              <a:t>30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theatres</a:t>
            </a:r>
            <a:r>
              <a:rPr lang="nl-BE" altLang="nl-BE" sz="26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 </a:t>
            </a:r>
            <a:r>
              <a:rPr lang="nl-BE" altLang="nl-BE" sz="2600" dirty="0" err="1" smtClean="0"/>
              <a:t>Local</a:t>
            </a:r>
            <a:r>
              <a:rPr lang="nl-BE" altLang="nl-BE" sz="2600" dirty="0" smtClean="0"/>
              <a:t> and </a:t>
            </a:r>
            <a:r>
              <a:rPr lang="nl-BE" altLang="nl-BE" sz="2600" dirty="0" err="1" smtClean="0"/>
              <a:t>international</a:t>
            </a:r>
            <a:endParaRPr lang="nl-BE" altLang="nl-BE" sz="2600" dirty="0" smtClean="0"/>
          </a:p>
          <a:p>
            <a:r>
              <a:rPr lang="nl-BE" altLang="nl-BE" sz="2600" dirty="0" smtClean="0"/>
              <a:t>      </a:t>
            </a:r>
            <a:r>
              <a:rPr lang="nl-BE" altLang="nl-BE" sz="2600" b="1" dirty="0" smtClean="0"/>
              <a:t>performances</a:t>
            </a:r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 </a:t>
            </a:r>
            <a:r>
              <a:rPr lang="nl-BE" altLang="nl-BE" sz="2600" dirty="0" err="1" smtClean="0"/>
              <a:t>Famous</a:t>
            </a:r>
            <a:r>
              <a:rPr lang="nl-BE" altLang="nl-BE" sz="2600" dirty="0" smtClean="0"/>
              <a:t> </a:t>
            </a:r>
            <a:r>
              <a:rPr lang="nl-BE" altLang="nl-BE" sz="2600" b="1" dirty="0" smtClean="0"/>
              <a:t>festivals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like</a:t>
            </a:r>
            <a:endParaRPr lang="nl-BE" altLang="nl-BE" sz="2600" b="1" dirty="0" smtClean="0"/>
          </a:p>
          <a:p>
            <a:r>
              <a:rPr lang="nl-BE" altLang="nl-BE" sz="2600" dirty="0" smtClean="0"/>
              <a:t>      </a:t>
            </a:r>
            <a:r>
              <a:rPr lang="nl-BE" altLang="nl-BE" sz="2600" dirty="0" err="1" smtClean="0"/>
              <a:t>Tomorrowland</a:t>
            </a:r>
            <a:r>
              <a:rPr lang="nl-BE" altLang="nl-BE" sz="2600" dirty="0" smtClean="0"/>
              <a:t>,</a:t>
            </a:r>
          </a:p>
          <a:p>
            <a:r>
              <a:rPr lang="nl-BE" altLang="nl-BE" sz="2600" dirty="0" smtClean="0"/>
              <a:t>      </a:t>
            </a:r>
            <a:r>
              <a:rPr lang="nl-BE" altLang="nl-BE" sz="2600" dirty="0" err="1" smtClean="0"/>
              <a:t>Laundry</a:t>
            </a:r>
            <a:r>
              <a:rPr lang="nl-BE" altLang="nl-BE" sz="2600" dirty="0" smtClean="0"/>
              <a:t> Day and 	Summer of </a:t>
            </a:r>
            <a:r>
              <a:rPr lang="nl-BE" altLang="nl-BE" sz="2600" dirty="0" err="1" smtClean="0"/>
              <a:t>Antwerp</a:t>
            </a:r>
            <a:endParaRPr lang="nl-BE" altLang="nl-BE" sz="2600" dirty="0" smtClean="0"/>
          </a:p>
          <a:p>
            <a:r>
              <a:rPr lang="nl-BE" altLang="nl-BE" sz="2600" dirty="0" smtClean="0"/>
              <a:t> </a:t>
            </a:r>
          </a:p>
        </p:txBody>
      </p:sp>
      <p:pic>
        <p:nvPicPr>
          <p:cNvPr id="28677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2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http://www.romantic-germany.info/uploads/media/header_dining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Afbeelding 7" descr="Logo_power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55588" y="62515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>
                <a:solidFill>
                  <a:schemeClr val="bg1"/>
                </a:solidFill>
              </a:rPr>
              <a:t>Exquisite wining and dining</a:t>
            </a:r>
          </a:p>
        </p:txBody>
      </p:sp>
    </p:spTree>
    <p:extLst>
      <p:ext uri="{BB962C8B-B14F-4D97-AF65-F5344CB8AC3E}">
        <p14:creationId xmlns:p14="http://schemas.microsoft.com/office/powerpoint/2010/main" val="335895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:\ADCOM\VORMGEVING\FOTO'S\DRIES LUYTEN\20120715_Stad\High Res\UA_Archief_DRIESLUYTEN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44475" y="6207125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>
                <a:solidFill>
                  <a:schemeClr val="bg1"/>
                </a:solidFill>
              </a:rPr>
              <a:t>Various sports activities</a:t>
            </a:r>
          </a:p>
        </p:txBody>
      </p:sp>
    </p:spTree>
    <p:extLst>
      <p:ext uri="{BB962C8B-B14F-4D97-AF65-F5344CB8AC3E}">
        <p14:creationId xmlns:p14="http://schemas.microsoft.com/office/powerpoint/2010/main" val="371307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N:\ADCOM\DROPMAP\Lisa De Haardt\Vogelperspectief Kunst op de campus\_MG_3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2575" y="6218238"/>
            <a:ext cx="226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>
                <a:solidFill>
                  <a:schemeClr val="bg1"/>
                </a:solidFill>
              </a:rPr>
              <a:t>The catwalk of Europe</a:t>
            </a:r>
          </a:p>
        </p:txBody>
      </p:sp>
    </p:spTree>
    <p:extLst>
      <p:ext uri="{BB962C8B-B14F-4D97-AF65-F5344CB8AC3E}">
        <p14:creationId xmlns:p14="http://schemas.microsoft.com/office/powerpoint/2010/main" val="40424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96900" y="552450"/>
            <a:ext cx="3927475" cy="1004888"/>
          </a:xfrm>
        </p:spPr>
        <p:txBody>
          <a:bodyPr/>
          <a:lstStyle/>
          <a:p>
            <a:r>
              <a:rPr lang="nl-BE" altLang="nl-BE" sz="3200" dirty="0" smtClean="0">
                <a:solidFill>
                  <a:srgbClr val="800023"/>
                </a:solidFill>
              </a:rPr>
              <a:t>City of Fashion</a:t>
            </a:r>
            <a:br>
              <a:rPr lang="nl-BE" altLang="nl-BE" sz="3200" dirty="0" smtClean="0">
                <a:solidFill>
                  <a:srgbClr val="800023"/>
                </a:solidFill>
              </a:rPr>
            </a:br>
            <a:r>
              <a:rPr lang="nl-BE" altLang="nl-BE" sz="2400" dirty="0" err="1" smtClean="0">
                <a:solidFill>
                  <a:srgbClr val="800023"/>
                </a:solidFill>
              </a:rPr>
              <a:t>Fashion</a:t>
            </a:r>
            <a:r>
              <a:rPr lang="nl-BE" altLang="nl-BE" sz="2400" dirty="0" smtClean="0">
                <a:solidFill>
                  <a:srgbClr val="800023"/>
                </a:solidFill>
              </a:rPr>
              <a:t>, Design &amp; </a:t>
            </a:r>
            <a:r>
              <a:rPr lang="nl-BE" altLang="nl-BE" sz="2400" dirty="0" err="1" smtClean="0">
                <a:solidFill>
                  <a:srgbClr val="800023"/>
                </a:solidFill>
              </a:rPr>
              <a:t>Shopping</a:t>
            </a:r>
            <a:endParaRPr lang="nl-BE" altLang="nl-BE" sz="2400" dirty="0" smtClean="0">
              <a:solidFill>
                <a:srgbClr val="8000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919" y="1936750"/>
            <a:ext cx="4348806" cy="41227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BE" sz="2600" dirty="0" smtClean="0"/>
              <a:t>    Royal Academy of Fine Arts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BE" sz="2600" dirty="0" smtClean="0"/>
              <a:t>    Fashion Museum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BE" sz="2600" dirty="0" smtClean="0"/>
              <a:t>    </a:t>
            </a:r>
            <a:r>
              <a:rPr lang="nl-BE" sz="2600" dirty="0" err="1" smtClean="0"/>
              <a:t>Famous</a:t>
            </a:r>
            <a:r>
              <a:rPr lang="nl-BE" sz="2600" dirty="0" smtClean="0"/>
              <a:t> fashion designers:</a:t>
            </a:r>
          </a:p>
          <a:p>
            <a:pPr lvl="2">
              <a:defRPr/>
            </a:pPr>
            <a:r>
              <a:rPr lang="nl-BE" sz="2200" b="1" dirty="0" smtClean="0"/>
              <a:t>Dries van Noten</a:t>
            </a:r>
            <a:br>
              <a:rPr lang="nl-BE" sz="2200" b="1" dirty="0" smtClean="0"/>
            </a:br>
            <a:r>
              <a:rPr lang="nl-BE" sz="2200" b="1" dirty="0" smtClean="0"/>
              <a:t>Ann </a:t>
            </a:r>
            <a:r>
              <a:rPr lang="nl-BE" sz="2200" b="1" dirty="0" err="1" smtClean="0"/>
              <a:t>Demeulemeester</a:t>
            </a:r>
            <a:r>
              <a:rPr lang="nl-BE" sz="2200" b="1" dirty="0" smtClean="0"/>
              <a:t/>
            </a:r>
            <a:br>
              <a:rPr lang="nl-BE" sz="2200" b="1" dirty="0" smtClean="0"/>
            </a:br>
            <a:r>
              <a:rPr lang="nl-BE" sz="2200" b="1" dirty="0" smtClean="0"/>
              <a:t>Dirk </a:t>
            </a:r>
            <a:r>
              <a:rPr lang="nl-BE" sz="2200" b="1" dirty="0" err="1" smtClean="0"/>
              <a:t>Bikkembergs</a:t>
            </a:r>
            <a:r>
              <a:rPr lang="nl-BE" sz="2200" b="1" dirty="0" smtClean="0"/>
              <a:t/>
            </a:r>
            <a:br>
              <a:rPr lang="nl-BE" sz="2200" b="1" dirty="0" smtClean="0"/>
            </a:br>
            <a:r>
              <a:rPr lang="nl-BE" sz="2200" b="1" dirty="0" smtClean="0"/>
              <a:t>A.F. </a:t>
            </a:r>
            <a:r>
              <a:rPr lang="nl-BE" sz="2200" b="1" dirty="0" err="1" smtClean="0"/>
              <a:t>Vandevorst</a:t>
            </a:r>
            <a:endParaRPr lang="nl-BE" sz="2200" b="1" dirty="0"/>
          </a:p>
        </p:txBody>
      </p:sp>
      <p:pic>
        <p:nvPicPr>
          <p:cNvPr id="32772" name="Picture 2" descr="N:\ADCOM\DROPMAP\Lisa De Haardt\Vogelperspectief Kunst op de campus\MENSEN_DRIESLUYTEN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7113" y="0"/>
            <a:ext cx="4306887" cy="6858000"/>
          </a:xfrm>
        </p:spPr>
      </p:pic>
      <p:pic>
        <p:nvPicPr>
          <p:cNvPr id="32773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5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N:\ADCOM\DROPMAP\Lisa De Haardt\2 ECOLOGIE\ECO\IMG_66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77813" y="6218238"/>
            <a:ext cx="330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>
                <a:solidFill>
                  <a:schemeClr val="bg1"/>
                </a:solidFill>
              </a:rPr>
              <a:t>Green city and surrounding areas</a:t>
            </a:r>
          </a:p>
        </p:txBody>
      </p:sp>
    </p:spTree>
    <p:extLst>
      <p:ext uri="{BB962C8B-B14F-4D97-AF65-F5344CB8AC3E}">
        <p14:creationId xmlns:p14="http://schemas.microsoft.com/office/powerpoint/2010/main" val="67527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N:\ADCOM\DROPMAP\Lisa De Haardt\Vogelperspectief Kunst op de campus\_MG_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5088" y="0"/>
            <a:ext cx="3998912" cy="6864350"/>
          </a:xfrm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17443" y="417513"/>
            <a:ext cx="4118045" cy="1162050"/>
          </a:xfrm>
        </p:spPr>
        <p:txBody>
          <a:bodyPr/>
          <a:lstStyle/>
          <a:p>
            <a:r>
              <a:rPr lang="nl-BE" altLang="nl-BE" sz="3200" dirty="0" err="1" smtClean="0">
                <a:solidFill>
                  <a:srgbClr val="800023"/>
                </a:solidFill>
              </a:rPr>
              <a:t>Antwerp</a:t>
            </a:r>
            <a:r>
              <a:rPr lang="nl-BE" altLang="nl-BE" sz="3200" dirty="0" smtClean="0">
                <a:solidFill>
                  <a:srgbClr val="800023"/>
                </a:solidFill>
              </a:rPr>
              <a:t> metropolis</a:t>
            </a:r>
            <a:br>
              <a:rPr lang="nl-BE" altLang="nl-BE" sz="3200" dirty="0" smtClean="0">
                <a:solidFill>
                  <a:srgbClr val="800023"/>
                </a:solidFill>
              </a:rPr>
            </a:br>
            <a:r>
              <a:rPr lang="nl-BE" altLang="nl-BE" sz="3200" dirty="0" err="1" smtClean="0">
                <a:solidFill>
                  <a:srgbClr val="800023"/>
                </a:solidFill>
              </a:rPr>
              <a:t>easily</a:t>
            </a:r>
            <a:r>
              <a:rPr lang="nl-BE" altLang="nl-BE" sz="3200" dirty="0" smtClean="0">
                <a:solidFill>
                  <a:srgbClr val="800023"/>
                </a:solidFill>
              </a:rPr>
              <a:t> </a:t>
            </a:r>
            <a:r>
              <a:rPr lang="nl-BE" altLang="nl-BE" sz="3200" dirty="0" err="1" smtClean="0">
                <a:solidFill>
                  <a:srgbClr val="800023"/>
                </a:solidFill>
              </a:rPr>
              <a:t>accessible</a:t>
            </a:r>
            <a:endParaRPr lang="nl-BE" altLang="nl-BE" sz="3200" dirty="0" smtClean="0">
              <a:solidFill>
                <a:srgbClr val="800023"/>
              </a:solidFill>
            </a:endParaRPr>
          </a:p>
        </p:txBody>
      </p:sp>
      <p:pic>
        <p:nvPicPr>
          <p:cNvPr id="34820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443" y="1797050"/>
            <a:ext cx="4492487" cy="4691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altLang="nl-BE" sz="2400" b="1" dirty="0" smtClean="0"/>
              <a:t>Bike</a:t>
            </a:r>
            <a:r>
              <a:rPr lang="nl-BE" altLang="nl-BE" sz="2600" dirty="0" smtClean="0"/>
              <a:t/>
            </a:r>
            <a:br>
              <a:rPr lang="nl-BE" altLang="nl-BE" sz="2600" dirty="0" smtClean="0"/>
            </a:br>
            <a:r>
              <a:rPr lang="nl-BE" altLang="nl-BE" sz="1800" dirty="0" smtClean="0"/>
              <a:t>Bicycle </a:t>
            </a:r>
            <a:r>
              <a:rPr lang="nl-BE" altLang="nl-BE" sz="1800" dirty="0" err="1" smtClean="0"/>
              <a:t>rental</a:t>
            </a:r>
            <a:r>
              <a:rPr lang="nl-BE" altLang="nl-BE" sz="1800" dirty="0" smtClean="0"/>
              <a:t> system</a:t>
            </a:r>
            <a:br>
              <a:rPr lang="nl-BE" altLang="nl-BE" sz="1800" dirty="0" smtClean="0"/>
            </a:br>
            <a:r>
              <a:rPr lang="nl-BE" altLang="nl-BE" sz="1800" dirty="0" smtClean="0"/>
              <a:t/>
            </a:r>
            <a:br>
              <a:rPr lang="nl-BE" altLang="nl-BE" sz="1800" dirty="0" smtClean="0"/>
            </a:br>
            <a:r>
              <a:rPr lang="nl-BE" altLang="nl-BE" sz="2400" b="1" dirty="0" smtClean="0"/>
              <a:t>Bus and tram</a:t>
            </a:r>
            <a:r>
              <a:rPr lang="nl-BE" altLang="nl-BE" sz="2600" dirty="0" smtClean="0"/>
              <a:t/>
            </a:r>
            <a:br>
              <a:rPr lang="nl-BE" altLang="nl-BE" sz="2600" dirty="0" smtClean="0"/>
            </a:br>
            <a:r>
              <a:rPr lang="nl-BE" altLang="nl-BE" sz="1800" dirty="0" err="1" smtClean="0"/>
              <a:t>Extensive</a:t>
            </a:r>
            <a:r>
              <a:rPr lang="nl-BE" altLang="nl-BE" sz="1800" dirty="0" smtClean="0"/>
              <a:t> </a:t>
            </a:r>
            <a:r>
              <a:rPr lang="nl-BE" altLang="nl-BE" sz="1800" dirty="0" err="1" smtClean="0"/>
              <a:t>network</a:t>
            </a:r>
            <a:r>
              <a:rPr lang="nl-BE" altLang="nl-BE" sz="1800" dirty="0" smtClean="0"/>
              <a:t/>
            </a:r>
            <a:br>
              <a:rPr lang="nl-BE" altLang="nl-BE" sz="1800" dirty="0" smtClean="0"/>
            </a:br>
            <a:endParaRPr lang="nl-BE" altLang="nl-BE" sz="1800" dirty="0" smtClean="0"/>
          </a:p>
          <a:p>
            <a:pPr>
              <a:lnSpc>
                <a:spcPct val="90000"/>
              </a:lnSpc>
            </a:pPr>
            <a:r>
              <a:rPr lang="nl-BE" altLang="nl-BE" sz="2400" b="1" dirty="0" smtClean="0"/>
              <a:t>Train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nl-BE" sz="1800" dirty="0" smtClean="0"/>
              <a:t>Antwerp </a:t>
            </a:r>
            <a:r>
              <a:rPr lang="en-US" altLang="nl-BE" sz="1800" dirty="0"/>
              <a:t>Central Station is one of the most </a:t>
            </a:r>
            <a:r>
              <a:rPr lang="en-US" altLang="nl-BE" sz="1800" dirty="0" smtClean="0"/>
              <a:t>      beautiful </a:t>
            </a:r>
            <a:r>
              <a:rPr lang="en-US" altLang="nl-BE" sz="1800" dirty="0"/>
              <a:t>train stations in the </a:t>
            </a:r>
            <a:r>
              <a:rPr lang="en-US" altLang="nl-BE" sz="1800" dirty="0" smtClean="0"/>
              <a:t>world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nl-BE" sz="1800" dirty="0" smtClean="0"/>
              <a:t>Easily accessible from cities in Belgium, The Netherlands, Germany and France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nl-BE" altLang="nl-BE" sz="1800" dirty="0" smtClean="0"/>
              <a:t>Stop </a:t>
            </a:r>
            <a:r>
              <a:rPr lang="nl-BE" altLang="nl-BE" sz="1800" dirty="0" err="1" smtClean="0"/>
              <a:t>for</a:t>
            </a:r>
            <a:r>
              <a:rPr lang="nl-BE" altLang="nl-BE" sz="1800" dirty="0" smtClean="0"/>
              <a:t> </a:t>
            </a:r>
            <a:r>
              <a:rPr lang="nl-BE" altLang="nl-BE" sz="1800" dirty="0" err="1" smtClean="0"/>
              <a:t>Thalys</a:t>
            </a:r>
            <a:endParaRPr lang="nl-BE" altLang="nl-BE" sz="1800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nl-BE" altLang="nl-BE" sz="1800" dirty="0"/>
          </a:p>
          <a:p>
            <a:pPr>
              <a:lnSpc>
                <a:spcPct val="90000"/>
              </a:lnSpc>
            </a:pPr>
            <a:r>
              <a:rPr lang="nl-BE" altLang="nl-BE" sz="2400" b="1" dirty="0" smtClean="0"/>
              <a:t>Airport Deurne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endParaRPr lang="nl-BE" altLang="nl-BE" sz="2600" dirty="0" smtClean="0"/>
          </a:p>
        </p:txBody>
      </p:sp>
    </p:spTree>
    <p:extLst>
      <p:ext uri="{BB962C8B-B14F-4D97-AF65-F5344CB8AC3E}">
        <p14:creationId xmlns:p14="http://schemas.microsoft.com/office/powerpoint/2010/main" val="240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" t="1814" r="1747"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9"/>
          <a:stretch/>
        </p:blipFill>
        <p:spPr bwMode="auto">
          <a:xfrm>
            <a:off x="5645426" y="3008503"/>
            <a:ext cx="3303312" cy="253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6226"/>
            <a:ext cx="8491538" cy="646044"/>
          </a:xfrm>
        </p:spPr>
        <p:txBody>
          <a:bodyPr/>
          <a:lstStyle/>
          <a:p>
            <a:r>
              <a:rPr lang="nl-BE" altLang="nl-BE" sz="3200" b="1" dirty="0" err="1">
                <a:solidFill>
                  <a:srgbClr val="800023"/>
                </a:solidFill>
              </a:rPr>
              <a:t>Antwerp</a:t>
            </a:r>
            <a:r>
              <a:rPr lang="nl-BE" altLang="nl-BE" sz="3200" b="1" dirty="0">
                <a:solidFill>
                  <a:srgbClr val="800023"/>
                </a:solidFill>
              </a:rPr>
              <a:t> </a:t>
            </a:r>
            <a:r>
              <a:rPr lang="nl-BE" altLang="nl-BE" sz="3200" b="1" dirty="0" smtClean="0">
                <a:solidFill>
                  <a:srgbClr val="800023"/>
                </a:solidFill>
              </a:rPr>
              <a:t>metropolis in pocket </a:t>
            </a:r>
            <a:r>
              <a:rPr lang="nl-BE" altLang="nl-BE" sz="3200" b="1" dirty="0" err="1" smtClean="0">
                <a:solidFill>
                  <a:srgbClr val="800023"/>
                </a:solidFill>
              </a:rPr>
              <a:t>size</a:t>
            </a:r>
            <a:r>
              <a:rPr lang="nl-BE" altLang="nl-BE" sz="3200" b="1" dirty="0">
                <a:solidFill>
                  <a:srgbClr val="800023"/>
                </a:solidFill>
              </a:rPr>
              <a:t/>
            </a:r>
            <a:br>
              <a:rPr lang="nl-BE" altLang="nl-BE" sz="3200" b="1" dirty="0">
                <a:solidFill>
                  <a:srgbClr val="800023"/>
                </a:solidFill>
              </a:rPr>
            </a:b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87018" y="1043609"/>
            <a:ext cx="46117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2800" dirty="0" err="1" smtClean="0"/>
              <a:t>Surprisingly</a:t>
            </a:r>
            <a:r>
              <a:rPr lang="nl-BE" sz="2800" dirty="0" smtClean="0"/>
              <a:t> </a:t>
            </a:r>
            <a:r>
              <a:rPr lang="nl-BE" sz="2800" dirty="0" err="1" smtClean="0"/>
              <a:t>multicultural</a:t>
            </a:r>
            <a:r>
              <a:rPr lang="nl-BE" sz="28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nl-BE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2800" dirty="0" smtClean="0"/>
              <a:t>More different </a:t>
            </a:r>
            <a:r>
              <a:rPr lang="nl-BE" sz="2800" dirty="0" err="1"/>
              <a:t>registered</a:t>
            </a:r>
            <a:r>
              <a:rPr lang="nl-BE" sz="2800" dirty="0"/>
              <a:t> </a:t>
            </a:r>
            <a:r>
              <a:rPr lang="nl-BE" sz="2800" dirty="0" err="1" smtClean="0"/>
              <a:t>nationalities</a:t>
            </a:r>
            <a:r>
              <a:rPr lang="nl-BE" sz="2800" dirty="0" smtClean="0"/>
              <a:t> </a:t>
            </a:r>
            <a:r>
              <a:rPr lang="nl-BE" sz="2800" dirty="0" err="1" smtClean="0"/>
              <a:t>than</a:t>
            </a:r>
            <a:r>
              <a:rPr lang="nl-BE" sz="2800" dirty="0" smtClean="0"/>
              <a:t> in NYC</a:t>
            </a:r>
          </a:p>
          <a:p>
            <a:pPr marL="285750" indent="-285750">
              <a:buFont typeface="Arial" pitchFamily="34" charset="0"/>
              <a:buChar char="•"/>
            </a:pPr>
            <a:endParaRPr lang="nl-BE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2800" dirty="0" err="1" smtClean="0"/>
              <a:t>Places</a:t>
            </a:r>
            <a:r>
              <a:rPr lang="nl-BE" sz="2800" dirty="0" smtClean="0"/>
              <a:t> of </a:t>
            </a:r>
            <a:r>
              <a:rPr lang="nl-BE" sz="2800" dirty="0" err="1" smtClean="0"/>
              <a:t>worship</a:t>
            </a:r>
            <a:r>
              <a:rPr lang="nl-BE" sz="2800" dirty="0" smtClean="0"/>
              <a:t> of more </a:t>
            </a:r>
            <a:r>
              <a:rPr lang="nl-BE" sz="2800" dirty="0" err="1" smtClean="0"/>
              <a:t>than</a:t>
            </a:r>
            <a:r>
              <a:rPr lang="nl-BE" sz="2800" dirty="0" smtClean="0"/>
              <a:t> 140 different ‘</a:t>
            </a:r>
            <a:r>
              <a:rPr lang="nl-BE" sz="2800" dirty="0" err="1" smtClean="0"/>
              <a:t>religions</a:t>
            </a:r>
            <a:r>
              <a:rPr lang="nl-BE" sz="2800" dirty="0" smtClean="0"/>
              <a:t>’</a:t>
            </a:r>
          </a:p>
          <a:p>
            <a:pPr marL="285750" indent="-285750">
              <a:buFont typeface="Arial" pitchFamily="34" charset="0"/>
              <a:buChar char="•"/>
            </a:pPr>
            <a:endParaRPr lang="nl-BE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2800" dirty="0" err="1" smtClean="0"/>
              <a:t>Cheap</a:t>
            </a:r>
            <a:r>
              <a:rPr lang="nl-BE" sz="2800" dirty="0" smtClean="0"/>
              <a:t> </a:t>
            </a:r>
            <a:r>
              <a:rPr lang="nl-BE" sz="2800" dirty="0" err="1" smtClean="0"/>
              <a:t>compared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the rest of Europe</a:t>
            </a:r>
          </a:p>
          <a:p>
            <a:pPr marL="285750" indent="-285750">
              <a:buFont typeface="Arial" pitchFamily="34" charset="0"/>
              <a:buChar char="•"/>
            </a:pPr>
            <a:endParaRPr lang="nl-BE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nl-BE" sz="2800" dirty="0" err="1" smtClean="0"/>
              <a:t>You</a:t>
            </a:r>
            <a:r>
              <a:rPr lang="nl-BE" sz="2800" dirty="0" smtClean="0"/>
              <a:t> </a:t>
            </a:r>
            <a:r>
              <a:rPr lang="nl-BE" sz="2800" dirty="0" err="1" smtClean="0"/>
              <a:t>can</a:t>
            </a:r>
            <a:r>
              <a:rPr lang="nl-BE" sz="2800" dirty="0" smtClean="0"/>
              <a:t> even </a:t>
            </a:r>
            <a:r>
              <a:rPr lang="nl-BE" sz="2800" dirty="0" err="1" smtClean="0"/>
              <a:t>survive</a:t>
            </a:r>
            <a:r>
              <a:rPr lang="nl-BE" sz="2800" dirty="0" smtClean="0"/>
              <a:t> </a:t>
            </a:r>
            <a:r>
              <a:rPr lang="nl-BE" sz="2800" dirty="0" err="1" smtClean="0"/>
              <a:t>with</a:t>
            </a:r>
            <a:r>
              <a:rPr lang="nl-BE" sz="2800" dirty="0" smtClean="0"/>
              <a:t> English </a:t>
            </a:r>
            <a:r>
              <a:rPr lang="nl-BE" sz="2800" dirty="0" err="1" smtClean="0"/>
              <a:t>only</a:t>
            </a:r>
            <a:endParaRPr lang="nl-BE" sz="28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473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N:\ADCOM\DROPMAP\Lisa De Haardt\An\_MG_21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638" y="0"/>
            <a:ext cx="392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Content Placeholder 4" descr="20120924_DRIESLUYTEN2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7"/>
          <a:stretch>
            <a:fillRect/>
          </a:stretch>
        </p:blipFill>
        <p:spPr>
          <a:xfrm>
            <a:off x="0" y="0"/>
            <a:ext cx="5842000" cy="6858000"/>
          </a:xfrm>
        </p:spPr>
      </p:pic>
      <p:pic>
        <p:nvPicPr>
          <p:cNvPr id="35844" name="Afbeelding 7" descr="golf_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Afbeelding 7" descr="Logo_powerpoi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9430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279400" y="6207125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>
                <a:solidFill>
                  <a:schemeClr val="bg1"/>
                </a:solidFill>
              </a:rPr>
              <a:t>University of Antwerp</a:t>
            </a:r>
          </a:p>
        </p:txBody>
      </p:sp>
    </p:spTree>
    <p:extLst>
      <p:ext uri="{BB962C8B-B14F-4D97-AF65-F5344CB8AC3E}">
        <p14:creationId xmlns:p14="http://schemas.microsoft.com/office/powerpoint/2010/main" val="220859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altLang="nl-NL" smtClean="0"/>
          </a:p>
        </p:txBody>
      </p:sp>
      <p:pic>
        <p:nvPicPr>
          <p:cNvPr id="32771" name="Content Placeholder 175" descr="F&amp;F_UA+_A4L_eng_1-13_L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" r="10202" b="8131"/>
          <a:stretch>
            <a:fillRect/>
          </a:stretch>
        </p:blipFill>
        <p:spPr>
          <a:xfrm>
            <a:off x="0" y="0"/>
            <a:ext cx="9144000" cy="6735763"/>
          </a:xfrm>
        </p:spPr>
      </p:pic>
      <p:pic>
        <p:nvPicPr>
          <p:cNvPr id="32772" name="Afbeelding 5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4"/>
          <p:cNvSpPr>
            <a:spLocks noGrp="1"/>
          </p:cNvSpPr>
          <p:nvPr>
            <p:ph type="title"/>
          </p:nvPr>
        </p:nvSpPr>
        <p:spPr>
          <a:xfrm>
            <a:off x="596900" y="334963"/>
            <a:ext cx="8491538" cy="1157287"/>
          </a:xfrm>
        </p:spPr>
        <p:txBody>
          <a:bodyPr/>
          <a:lstStyle/>
          <a:p>
            <a:pPr eaLnBrk="1" hangingPunct="1"/>
            <a:r>
              <a:rPr lang="nl-NL" altLang="nl-NL" sz="3000" b="1" dirty="0" smtClean="0">
                <a:solidFill>
                  <a:srgbClr val="800023"/>
                </a:solidFill>
              </a:rPr>
              <a:t>9 </a:t>
            </a:r>
            <a:r>
              <a:rPr lang="nl-NL" altLang="nl-NL" sz="3000" b="1" dirty="0" err="1" smtClean="0">
                <a:solidFill>
                  <a:srgbClr val="800023"/>
                </a:solidFill>
              </a:rPr>
              <a:t>faculties</a:t>
            </a:r>
            <a:endParaRPr lang="nl-NL" altLang="nl-NL" sz="3000" b="1" dirty="0" smtClean="0">
              <a:solidFill>
                <a:srgbClr val="800023"/>
              </a:solidFill>
            </a:endParaRPr>
          </a:p>
        </p:txBody>
      </p:sp>
      <p:sp>
        <p:nvSpPr>
          <p:cNvPr id="33795" name="Tijdelijke aanduiding voor inhoud 6"/>
          <p:cNvSpPr>
            <a:spLocks noGrp="1"/>
          </p:cNvSpPr>
          <p:nvPr>
            <p:ph idx="1"/>
          </p:nvPr>
        </p:nvSpPr>
        <p:spPr>
          <a:xfrm>
            <a:off x="574675" y="1431925"/>
            <a:ext cx="8491538" cy="4694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NL" smtClean="0"/>
              <a:t>Applied Engineering Sciences 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Design Sciences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Pharmaceutical, Biomedical and Veterinary Sciences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Arts and Philosophy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Law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Political and Social Sciences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Applied Economic Sciences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Medicine and Health Sciences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NL" smtClean="0"/>
              <a:t>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altLang="nl-NL" smtClean="0"/>
          </a:p>
        </p:txBody>
      </p:sp>
      <p:pic>
        <p:nvPicPr>
          <p:cNvPr id="35843" name="Tijdelijke aanduiding voor inhoud 6" descr="Schermafbeelding 2013-03-13 om 18.31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27738"/>
          </a:xfrm>
        </p:spPr>
      </p:pic>
      <p:pic>
        <p:nvPicPr>
          <p:cNvPr id="35844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ubtitel 2"/>
          <p:cNvSpPr txBox="1">
            <a:spLocks/>
          </p:cNvSpPr>
          <p:nvPr/>
        </p:nvSpPr>
        <p:spPr bwMode="auto">
          <a:xfrm>
            <a:off x="281073" y="5808663"/>
            <a:ext cx="68659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nl-NL" altLang="nl-NL" sz="2000" dirty="0">
                <a:solidFill>
                  <a:schemeClr val="bg1"/>
                </a:solidFill>
              </a:rPr>
              <a:t>Top 50 </a:t>
            </a:r>
            <a:r>
              <a:rPr lang="nl-NL" altLang="nl-NL" sz="2000" dirty="0" err="1">
                <a:solidFill>
                  <a:schemeClr val="bg1"/>
                </a:solidFill>
              </a:rPr>
              <a:t>Universities</a:t>
            </a:r>
            <a:r>
              <a:rPr lang="nl-NL" altLang="nl-NL" sz="2000" dirty="0">
                <a:solidFill>
                  <a:schemeClr val="bg1"/>
                </a:solidFill>
              </a:rPr>
              <a:t> </a:t>
            </a:r>
            <a:r>
              <a:rPr lang="nl-NL" altLang="nl-NL" sz="2000" dirty="0" err="1">
                <a:solidFill>
                  <a:schemeClr val="bg1"/>
                </a:solidFill>
              </a:rPr>
              <a:t>under</a:t>
            </a:r>
            <a:r>
              <a:rPr lang="nl-NL" altLang="nl-NL" sz="2000" dirty="0">
                <a:solidFill>
                  <a:schemeClr val="bg1"/>
                </a:solidFill>
              </a:rPr>
              <a:t> 50, </a:t>
            </a:r>
            <a:r>
              <a:rPr lang="nl-NL" altLang="nl-NL" sz="2000" dirty="0" smtClean="0">
                <a:solidFill>
                  <a:schemeClr val="bg1"/>
                </a:solidFill>
              </a:rPr>
              <a:t>2014:</a:t>
            </a:r>
            <a:r>
              <a:rPr lang="nl-NL" altLang="nl-NL" sz="2000" dirty="0">
                <a:solidFill>
                  <a:schemeClr val="bg1"/>
                </a:solidFill>
              </a:rPr>
              <a:t/>
            </a:r>
            <a:br>
              <a:rPr lang="nl-NL" altLang="nl-NL" sz="2000" dirty="0">
                <a:solidFill>
                  <a:schemeClr val="bg1"/>
                </a:solidFill>
              </a:rPr>
            </a:br>
            <a:r>
              <a:rPr lang="nl-NL" altLang="nl-NL" sz="2400" b="1" dirty="0" smtClean="0">
                <a:solidFill>
                  <a:srgbClr val="FF0000"/>
                </a:solidFill>
              </a:rPr>
              <a:t>10th </a:t>
            </a:r>
            <a:r>
              <a:rPr lang="nl-NL" altLang="nl-NL" sz="2400" b="1" dirty="0" err="1">
                <a:solidFill>
                  <a:srgbClr val="FF0000"/>
                </a:solidFill>
              </a:rPr>
              <a:t>place</a:t>
            </a:r>
            <a:r>
              <a:rPr lang="nl-NL" altLang="nl-NL" sz="2400" b="1" dirty="0">
                <a:solidFill>
                  <a:srgbClr val="FF0000"/>
                </a:solidFill>
              </a:rPr>
              <a:t>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5" descr="SNEEUWCAMPUS_DRIESLUYTEN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Afbeelding 4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76238" y="6221413"/>
            <a:ext cx="301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chemeClr val="bg1"/>
                </a:solidFill>
              </a:rPr>
              <a:t>Faculty of Law City Campus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AARDENMARKT_DRIESLUYTE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Afbeelding 4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76238" y="6221413"/>
            <a:ext cx="147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2000" dirty="0" smtClean="0">
                <a:solidFill>
                  <a:schemeClr val="bg1"/>
                </a:solidFill>
              </a:rPr>
              <a:t>City Campus</a:t>
            </a:r>
            <a:endParaRPr lang="nl-NL" altLang="nl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519113"/>
            <a:ext cx="87344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3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Faculty</a:t>
            </a:r>
            <a:r>
              <a:rPr lang="nl-NL" altLang="nl-NL" dirty="0" smtClean="0"/>
              <a:t> of Law </a:t>
            </a:r>
          </a:p>
        </p:txBody>
      </p:sp>
      <p:sp>
        <p:nvSpPr>
          <p:cNvPr id="37891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945979"/>
            <a:ext cx="8491538" cy="4975225"/>
          </a:xfrm>
        </p:spPr>
        <p:txBody>
          <a:bodyPr/>
          <a:lstStyle/>
          <a:p>
            <a:pPr marL="0" indent="0">
              <a:buNone/>
            </a:pPr>
            <a:r>
              <a:rPr lang="nl-BE" altLang="nl-NL" dirty="0" err="1" smtClean="0"/>
              <a:t>Programmes</a:t>
            </a:r>
            <a:endParaRPr lang="nl-BE" altLang="nl-NL" dirty="0" smtClean="0"/>
          </a:p>
          <a:p>
            <a:pPr lvl="1"/>
            <a:r>
              <a:rPr lang="nl-BE" altLang="nl-NL" dirty="0" smtClean="0"/>
              <a:t>Bachelor of </a:t>
            </a:r>
            <a:r>
              <a:rPr lang="nl-BE" altLang="nl-NL" dirty="0" err="1" smtClean="0"/>
              <a:t>Laws</a:t>
            </a:r>
            <a:r>
              <a:rPr lang="nl-BE" altLang="nl-NL" dirty="0" smtClean="0"/>
              <a:t> (3 </a:t>
            </a:r>
            <a:r>
              <a:rPr lang="nl-BE" altLang="nl-NL" dirty="0" err="1" smtClean="0"/>
              <a:t>yrs</a:t>
            </a:r>
            <a:r>
              <a:rPr lang="nl-BE" altLang="nl-NL" dirty="0" smtClean="0"/>
              <a:t>)	+/- 400 first </a:t>
            </a:r>
            <a:r>
              <a:rPr lang="nl-BE" altLang="nl-NL" dirty="0" err="1" smtClean="0"/>
              <a:t>year</a:t>
            </a:r>
            <a:r>
              <a:rPr lang="nl-BE" altLang="nl-NL" dirty="0" smtClean="0"/>
              <a:t> students	</a:t>
            </a:r>
          </a:p>
          <a:p>
            <a:pPr lvl="1"/>
            <a:r>
              <a:rPr lang="nl-BE" altLang="nl-NL" dirty="0"/>
              <a:t>M</a:t>
            </a:r>
            <a:r>
              <a:rPr lang="nl-BE" altLang="nl-NL" dirty="0" smtClean="0"/>
              <a:t>aster of </a:t>
            </a:r>
            <a:r>
              <a:rPr lang="nl-BE" altLang="nl-NL" dirty="0" err="1"/>
              <a:t>L</a:t>
            </a:r>
            <a:r>
              <a:rPr lang="nl-BE" altLang="nl-NL" dirty="0" err="1" smtClean="0"/>
              <a:t>aws</a:t>
            </a:r>
            <a:r>
              <a:rPr lang="nl-BE" altLang="nl-NL" dirty="0" smtClean="0"/>
              <a:t> (2 </a:t>
            </a:r>
            <a:r>
              <a:rPr lang="nl-BE" altLang="nl-NL" dirty="0" err="1" smtClean="0"/>
              <a:t>yrs</a:t>
            </a:r>
            <a:r>
              <a:rPr lang="nl-BE" altLang="nl-NL" dirty="0" smtClean="0"/>
              <a:t>)  (in Dutch)   +/- 190 </a:t>
            </a:r>
            <a:r>
              <a:rPr lang="nl-BE" altLang="nl-NL" dirty="0" err="1" smtClean="0"/>
              <a:t>graduates</a:t>
            </a:r>
            <a:r>
              <a:rPr lang="nl-BE" altLang="nl-NL" dirty="0" smtClean="0"/>
              <a:t> per </a:t>
            </a:r>
            <a:r>
              <a:rPr lang="nl-BE" altLang="nl-NL" dirty="0" err="1" smtClean="0"/>
              <a:t>year</a:t>
            </a:r>
            <a:endParaRPr lang="nl-BE" altLang="nl-NL" dirty="0" smtClean="0"/>
          </a:p>
          <a:p>
            <a:pPr lvl="1"/>
            <a:r>
              <a:rPr lang="nl-BE" altLang="nl-NL" b="1" dirty="0" err="1"/>
              <a:t>From</a:t>
            </a:r>
            <a:r>
              <a:rPr lang="nl-BE" altLang="nl-NL" b="1" dirty="0"/>
              <a:t> 2016-2017: Master of </a:t>
            </a:r>
            <a:r>
              <a:rPr lang="nl-BE" altLang="nl-NL" b="1" dirty="0" err="1"/>
              <a:t>Laws</a:t>
            </a:r>
            <a:r>
              <a:rPr lang="nl-BE" altLang="nl-NL" b="1" dirty="0"/>
              <a:t> (2yrs) in English</a:t>
            </a:r>
          </a:p>
          <a:p>
            <a:pPr lvl="1"/>
            <a:r>
              <a:rPr lang="nl-BE" altLang="nl-NL" dirty="0"/>
              <a:t>M</a:t>
            </a:r>
            <a:r>
              <a:rPr lang="nl-BE" altLang="nl-NL" dirty="0" smtClean="0"/>
              <a:t>aster in </a:t>
            </a:r>
            <a:r>
              <a:rPr lang="nl-BE" altLang="nl-NL" dirty="0"/>
              <a:t>S</a:t>
            </a:r>
            <a:r>
              <a:rPr lang="nl-BE" altLang="nl-NL" dirty="0" smtClean="0"/>
              <a:t>afety </a:t>
            </a:r>
            <a:r>
              <a:rPr lang="nl-BE" altLang="nl-NL" dirty="0"/>
              <a:t>S</a:t>
            </a:r>
            <a:r>
              <a:rPr lang="nl-BE" altLang="nl-NL" dirty="0" smtClean="0"/>
              <a:t>ciences (2 </a:t>
            </a:r>
            <a:r>
              <a:rPr lang="nl-BE" altLang="nl-NL" dirty="0" err="1" smtClean="0"/>
              <a:t>yrs</a:t>
            </a:r>
            <a:r>
              <a:rPr lang="nl-BE" altLang="nl-NL" dirty="0" smtClean="0"/>
              <a:t>)</a:t>
            </a:r>
          </a:p>
          <a:p>
            <a:pPr lvl="1"/>
            <a:r>
              <a:rPr lang="nl-BE" altLang="nl-NL" dirty="0"/>
              <a:t>A</a:t>
            </a:r>
            <a:r>
              <a:rPr lang="nl-BE" altLang="nl-NL" dirty="0" smtClean="0"/>
              <a:t>dvanced </a:t>
            </a:r>
            <a:r>
              <a:rPr lang="nl-BE" altLang="nl-NL" dirty="0"/>
              <a:t>M</a:t>
            </a:r>
            <a:r>
              <a:rPr lang="nl-BE" altLang="nl-NL" dirty="0" smtClean="0"/>
              <a:t>aster in Tax </a:t>
            </a:r>
            <a:r>
              <a:rPr lang="nl-BE" altLang="nl-NL" dirty="0"/>
              <a:t>L</a:t>
            </a:r>
            <a:r>
              <a:rPr lang="nl-BE" altLang="nl-NL" dirty="0" smtClean="0"/>
              <a:t>aw (1 </a:t>
            </a:r>
            <a:r>
              <a:rPr lang="nl-BE" altLang="nl-NL" dirty="0" err="1" smtClean="0"/>
              <a:t>yr</a:t>
            </a:r>
            <a:r>
              <a:rPr lang="nl-BE" altLang="nl-NL" dirty="0" smtClean="0"/>
              <a:t>)</a:t>
            </a:r>
          </a:p>
          <a:p>
            <a:pPr lvl="1"/>
            <a:r>
              <a:rPr lang="nl-BE" altLang="nl-NL" dirty="0"/>
              <a:t>A</a:t>
            </a:r>
            <a:r>
              <a:rPr lang="nl-BE" altLang="nl-NL" dirty="0" smtClean="0"/>
              <a:t>dvanced </a:t>
            </a:r>
            <a:r>
              <a:rPr lang="nl-BE" altLang="nl-NL" dirty="0"/>
              <a:t>M</a:t>
            </a:r>
            <a:r>
              <a:rPr lang="nl-BE" altLang="nl-NL" dirty="0" smtClean="0"/>
              <a:t>aster in Corporate Law (1 </a:t>
            </a:r>
            <a:r>
              <a:rPr lang="nl-BE" altLang="nl-NL" dirty="0" err="1" smtClean="0"/>
              <a:t>yr</a:t>
            </a:r>
            <a:r>
              <a:rPr lang="nl-BE" altLang="nl-NL" dirty="0" smtClean="0"/>
              <a:t>) </a:t>
            </a:r>
          </a:p>
          <a:p>
            <a:pPr lvl="1"/>
            <a:r>
              <a:rPr lang="nl-BE" altLang="nl-NL" dirty="0" err="1"/>
              <a:t>D</a:t>
            </a:r>
            <a:r>
              <a:rPr lang="nl-BE" altLang="nl-NL" dirty="0" err="1" smtClean="0"/>
              <a:t>octoral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programme</a:t>
            </a:r>
            <a:r>
              <a:rPr lang="nl-BE" altLang="nl-NL" dirty="0" smtClean="0"/>
              <a:t> in </a:t>
            </a:r>
            <a:r>
              <a:rPr lang="nl-BE" altLang="nl-NL" dirty="0" err="1" smtClean="0"/>
              <a:t>law</a:t>
            </a:r>
            <a:endParaRPr lang="nl-BE" altLang="nl-NL" dirty="0" smtClean="0"/>
          </a:p>
          <a:p>
            <a:pPr lvl="1"/>
            <a:r>
              <a:rPr lang="nl-BE" altLang="nl-NL" dirty="0" smtClean="0">
                <a:hlinkClick r:id="rId2"/>
              </a:rPr>
              <a:t>www.uantwerp.be/rechten</a:t>
            </a:r>
            <a:endParaRPr lang="nl-BE" altLang="nl-NL" dirty="0" smtClean="0"/>
          </a:p>
          <a:p>
            <a:pPr lvl="1"/>
            <a:endParaRPr lang="nl-BE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Faculty of Law </a:t>
            </a:r>
          </a:p>
        </p:txBody>
      </p:sp>
      <p:sp>
        <p:nvSpPr>
          <p:cNvPr id="38915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NL" dirty="0" err="1" smtClean="0"/>
              <a:t>approximately</a:t>
            </a:r>
            <a:r>
              <a:rPr lang="nl-BE" altLang="nl-NL" dirty="0" smtClean="0"/>
              <a:t> 85 </a:t>
            </a:r>
            <a:r>
              <a:rPr lang="nl-BE" altLang="nl-NL" dirty="0" err="1" smtClean="0"/>
              <a:t>incoming</a:t>
            </a:r>
            <a:r>
              <a:rPr lang="nl-BE" altLang="nl-NL" dirty="0" smtClean="0"/>
              <a:t> exchange students per </a:t>
            </a:r>
            <a:r>
              <a:rPr lang="nl-BE" altLang="nl-NL" dirty="0" err="1" smtClean="0"/>
              <a:t>year</a:t>
            </a:r>
            <a:endParaRPr lang="nl-BE" altLang="nl-NL" dirty="0" smtClean="0"/>
          </a:p>
          <a:p>
            <a:pPr lvl="1"/>
            <a:r>
              <a:rPr lang="nl-BE" altLang="nl-NL" dirty="0" err="1" smtClean="0"/>
              <a:t>mostly</a:t>
            </a:r>
            <a:r>
              <a:rPr lang="nl-BE" altLang="nl-NL" dirty="0" smtClean="0"/>
              <a:t> EU (Erasmus Socrates exchange)</a:t>
            </a:r>
          </a:p>
          <a:p>
            <a:pPr lvl="1"/>
            <a:r>
              <a:rPr lang="nl-BE" altLang="nl-NL" dirty="0" err="1" smtClean="0"/>
              <a:t>also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bilateral</a:t>
            </a:r>
            <a:r>
              <a:rPr lang="nl-BE" altLang="nl-NL" dirty="0" smtClean="0"/>
              <a:t> exchanges (Australia, Brazil, China, India, Puerto Rico, South </a:t>
            </a:r>
            <a:r>
              <a:rPr lang="nl-BE" altLang="nl-NL" dirty="0" err="1" smtClean="0"/>
              <a:t>Africa</a:t>
            </a:r>
            <a:r>
              <a:rPr lang="nl-BE" altLang="nl-NL" dirty="0" smtClean="0"/>
              <a:t>, United </a:t>
            </a:r>
            <a:r>
              <a:rPr lang="nl-BE" altLang="nl-NL" dirty="0" err="1" smtClean="0"/>
              <a:t>States</a:t>
            </a:r>
            <a:r>
              <a:rPr lang="nl-BE" altLang="nl-NL" dirty="0" smtClean="0"/>
              <a:t>)</a:t>
            </a:r>
          </a:p>
          <a:p>
            <a:pPr lvl="1"/>
            <a:endParaRPr lang="nl-BE" altLang="nl-NL" dirty="0" smtClean="0"/>
          </a:p>
          <a:p>
            <a:r>
              <a:rPr lang="nl-BE" altLang="nl-NL" dirty="0" err="1" smtClean="0"/>
              <a:t>From</a:t>
            </a:r>
            <a:r>
              <a:rPr lang="nl-BE" altLang="nl-NL" dirty="0" smtClean="0"/>
              <a:t> </a:t>
            </a:r>
            <a:r>
              <a:rPr lang="nl-BE" altLang="nl-NL" dirty="0"/>
              <a:t>2016-2017 </a:t>
            </a:r>
            <a:r>
              <a:rPr lang="nl-BE" altLang="nl-NL" dirty="0" err="1"/>
              <a:t>incoming</a:t>
            </a:r>
            <a:r>
              <a:rPr lang="nl-BE" altLang="nl-NL" dirty="0"/>
              <a:t> exchange </a:t>
            </a:r>
            <a:r>
              <a:rPr lang="nl-BE" altLang="nl-NL" dirty="0" smtClean="0"/>
              <a:t>students take courses </a:t>
            </a:r>
            <a:r>
              <a:rPr lang="nl-BE" altLang="nl-NL" dirty="0" err="1" smtClean="0"/>
              <a:t>from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the</a:t>
            </a:r>
            <a:r>
              <a:rPr lang="nl-BE" altLang="nl-NL" dirty="0" smtClean="0"/>
              <a:t> Master of </a:t>
            </a:r>
            <a:r>
              <a:rPr lang="nl-BE" altLang="nl-NL" dirty="0" err="1" smtClean="0"/>
              <a:t>Laws</a:t>
            </a:r>
            <a:r>
              <a:rPr lang="nl-BE" altLang="nl-NL" dirty="0" smtClean="0"/>
              <a:t> </a:t>
            </a:r>
          </a:p>
          <a:p>
            <a:pPr lvl="1"/>
            <a:r>
              <a:rPr lang="nl-BE" altLang="nl-NL" dirty="0" smtClean="0"/>
              <a:t>Students </a:t>
            </a:r>
            <a:r>
              <a:rPr lang="nl-BE" altLang="nl-NL" dirty="0" err="1" smtClean="0"/>
              <a:t>taking</a:t>
            </a:r>
            <a:r>
              <a:rPr lang="nl-BE" altLang="nl-NL" dirty="0" smtClean="0"/>
              <a:t> 30 ECTS in a semester or 60 ECTS in a </a:t>
            </a:r>
            <a:r>
              <a:rPr lang="nl-BE" altLang="nl-NL" dirty="0" err="1" smtClean="0"/>
              <a:t>year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receive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the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certificate</a:t>
            </a:r>
            <a:r>
              <a:rPr lang="nl-BE" altLang="nl-NL" dirty="0" smtClean="0"/>
              <a:t> ‘International and European Legal Studies </a:t>
            </a:r>
            <a:r>
              <a:rPr lang="nl-BE" altLang="nl-NL" dirty="0" err="1" smtClean="0"/>
              <a:t>Programme</a:t>
            </a:r>
            <a:r>
              <a:rPr lang="nl-BE" altLang="nl-NL" dirty="0" smtClean="0"/>
              <a:t>’ </a:t>
            </a:r>
          </a:p>
          <a:p>
            <a:endParaRPr lang="nl-BE" altLang="nl-NL" dirty="0" smtClean="0"/>
          </a:p>
          <a:p>
            <a:endParaRPr lang="nl-BE" altLang="nl-NL" dirty="0" smtClean="0"/>
          </a:p>
          <a:p>
            <a:endParaRPr lang="nl-BE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4187536" y="914400"/>
            <a:ext cx="727364" cy="436418"/>
          </a:xfrm>
          <a:prstGeom prst="fram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28967" y="633845"/>
            <a:ext cx="7985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% of master students </a:t>
            </a:r>
            <a:r>
              <a:rPr lang="nl-BE" sz="2800" dirty="0" err="1" smtClean="0"/>
              <a:t>that</a:t>
            </a:r>
            <a:r>
              <a:rPr lang="nl-BE" sz="2800" dirty="0" smtClean="0"/>
              <a:t> was ‘mobile’ </a:t>
            </a:r>
            <a:r>
              <a:rPr lang="nl-BE" sz="2800" dirty="0" err="1" smtClean="0"/>
              <a:t>during</a:t>
            </a:r>
            <a:r>
              <a:rPr lang="nl-BE" sz="2800" dirty="0" smtClean="0"/>
              <a:t> studies</a:t>
            </a:r>
            <a:endParaRPr lang="nl-BE" sz="2800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857196"/>
              </p:ext>
            </p:extLst>
          </p:nvPr>
        </p:nvGraphicFramePr>
        <p:xfrm>
          <a:off x="1153391" y="1381991"/>
          <a:ext cx="6712527" cy="461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7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39147"/>
              </p:ext>
            </p:extLst>
          </p:nvPr>
        </p:nvGraphicFramePr>
        <p:xfrm>
          <a:off x="0" y="437322"/>
          <a:ext cx="91439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9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046290"/>
              </p:ext>
            </p:extLst>
          </p:nvPr>
        </p:nvGraphicFramePr>
        <p:xfrm>
          <a:off x="616227" y="288235"/>
          <a:ext cx="8060634" cy="593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912326"/>
              </p:ext>
            </p:extLst>
          </p:nvPr>
        </p:nvGraphicFramePr>
        <p:xfrm>
          <a:off x="775253" y="576469"/>
          <a:ext cx="7722704" cy="602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939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Faculty</a:t>
            </a:r>
            <a:r>
              <a:rPr lang="nl-BE" b="1" dirty="0" smtClean="0"/>
              <a:t> of Law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b="1" dirty="0" smtClean="0"/>
              <a:t>NETWORKS</a:t>
            </a:r>
            <a:endParaRPr lang="nl-BE" b="1" dirty="0"/>
          </a:p>
          <a:p>
            <a:r>
              <a:rPr lang="nl-BE" dirty="0" smtClean="0">
                <a:hlinkClick r:id="rId2"/>
              </a:rPr>
              <a:t>Partners </a:t>
            </a:r>
            <a:r>
              <a:rPr lang="nl-BE" dirty="0" err="1" smtClean="0">
                <a:hlinkClick r:id="rId2"/>
              </a:rPr>
              <a:t>for</a:t>
            </a:r>
            <a:r>
              <a:rPr lang="nl-BE" dirty="0" smtClean="0">
                <a:hlinkClick r:id="rId2"/>
              </a:rPr>
              <a:t> student exchange</a:t>
            </a:r>
            <a:endParaRPr lang="nl-BE" dirty="0" smtClean="0"/>
          </a:p>
          <a:p>
            <a:r>
              <a:rPr lang="nl-BE" dirty="0"/>
              <a:t>CIEL </a:t>
            </a:r>
            <a:r>
              <a:rPr lang="nl-BE" dirty="0" err="1"/>
              <a:t>programme</a:t>
            </a:r>
            <a:endParaRPr lang="nl-BE" dirty="0"/>
          </a:p>
          <a:p>
            <a:r>
              <a:rPr lang="nl-BE" dirty="0" smtClean="0"/>
              <a:t>Networks:  </a:t>
            </a:r>
            <a:r>
              <a:rPr lang="nl-BE" dirty="0" err="1" smtClean="0"/>
              <a:t>Academia</a:t>
            </a:r>
            <a:r>
              <a:rPr lang="nl-BE" dirty="0" smtClean="0"/>
              <a:t> Network and </a:t>
            </a:r>
            <a:r>
              <a:rPr lang="nl-BE" dirty="0" err="1" smtClean="0"/>
              <a:t>Nanterre</a:t>
            </a:r>
            <a:r>
              <a:rPr lang="nl-BE" dirty="0" smtClean="0"/>
              <a:t> </a:t>
            </a:r>
            <a:r>
              <a:rPr lang="nl-BE" dirty="0" err="1" smtClean="0"/>
              <a:t>network</a:t>
            </a:r>
            <a:endParaRPr lang="nl-BE" dirty="0" smtClean="0"/>
          </a:p>
          <a:p>
            <a:r>
              <a:rPr lang="nl-BE" dirty="0" smtClean="0"/>
              <a:t>Memoranda of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18395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91" y="419100"/>
            <a:ext cx="8709747" cy="855663"/>
          </a:xfrm>
        </p:spPr>
        <p:txBody>
          <a:bodyPr/>
          <a:lstStyle/>
          <a:p>
            <a:pPr algn="r"/>
            <a:r>
              <a:rPr lang="nl-BE" sz="3000" dirty="0" err="1" smtClean="0"/>
              <a:t>Our</a:t>
            </a:r>
            <a:r>
              <a:rPr lang="nl-BE" sz="3000" dirty="0" smtClean="0"/>
              <a:t> </a:t>
            </a:r>
            <a:r>
              <a:rPr lang="nl-BE" sz="3000" dirty="0" err="1" smtClean="0"/>
              <a:t>faculty’s</a:t>
            </a:r>
            <a:r>
              <a:rPr lang="nl-BE" sz="3000" dirty="0" smtClean="0"/>
              <a:t> International Office: </a:t>
            </a:r>
            <a:r>
              <a:rPr lang="nl-BE" sz="2800" dirty="0" smtClean="0"/>
              <a:t>Terry - Mieke - Nele</a:t>
            </a:r>
            <a:endParaRPr lang="nl-BE" sz="28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3058"/>
            <a:ext cx="8491538" cy="4230984"/>
          </a:xfrm>
        </p:spPr>
      </p:pic>
    </p:spTree>
    <p:extLst>
      <p:ext uri="{BB962C8B-B14F-4D97-AF65-F5344CB8AC3E}">
        <p14:creationId xmlns:p14="http://schemas.microsoft.com/office/powerpoint/2010/main" val="163804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:\ADCOM\VORMGEVING\FOTO'S\JAN CRAB\2007\stadszichten\DSC_00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N:\ADCOM\VORMGEVING\POWERPOINT\beelden powerpoint_Pagina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615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ers.telenet.be/historysite/images/braun-hogenberggekleu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Afbeelding 7" descr="golf_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37051" y="518984"/>
            <a:ext cx="3583074" cy="583943"/>
          </a:xfrm>
        </p:spPr>
        <p:txBody>
          <a:bodyPr/>
          <a:lstStyle/>
          <a:p>
            <a:r>
              <a:rPr lang="nl-BE" altLang="nl-NL" sz="3200" dirty="0" smtClean="0">
                <a:solidFill>
                  <a:srgbClr val="800023"/>
                </a:solidFill>
              </a:rPr>
              <a:t/>
            </a:r>
            <a:br>
              <a:rPr lang="nl-BE" altLang="nl-NL" sz="3200" dirty="0" smtClean="0">
                <a:solidFill>
                  <a:srgbClr val="800023"/>
                </a:solidFill>
              </a:rPr>
            </a:br>
            <a:r>
              <a:rPr lang="nl-BE" altLang="nl-NL" sz="3200" dirty="0" smtClean="0">
                <a:solidFill>
                  <a:srgbClr val="800023"/>
                </a:solidFill>
              </a:rPr>
              <a:t/>
            </a:r>
            <a:br>
              <a:rPr lang="nl-BE" altLang="nl-NL" sz="3200" dirty="0" smtClean="0">
                <a:solidFill>
                  <a:srgbClr val="800023"/>
                </a:solidFill>
              </a:rPr>
            </a:br>
            <a:r>
              <a:rPr lang="nl-BE" altLang="nl-NL" sz="3200" dirty="0" err="1" smtClean="0">
                <a:solidFill>
                  <a:srgbClr val="800023"/>
                </a:solidFill>
              </a:rPr>
              <a:t>Antwerp</a:t>
            </a:r>
            <a:r>
              <a:rPr lang="nl-BE" altLang="nl-NL" sz="3200" dirty="0" smtClean="0">
                <a:solidFill>
                  <a:srgbClr val="800023"/>
                </a:solidFill>
              </a:rPr>
              <a:t> metropolis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2650" y="1398588"/>
            <a:ext cx="3927475" cy="41656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nl-BE" altLang="nl-NL" sz="2600" b="1" dirty="0" smtClean="0"/>
              <a:t>    511 716 </a:t>
            </a:r>
            <a:r>
              <a:rPr lang="nl-BE" altLang="nl-NL" sz="2600" dirty="0" err="1" smtClean="0"/>
              <a:t>inhabitants</a:t>
            </a:r>
            <a:r>
              <a:rPr lang="nl-BE" altLang="nl-NL" sz="2600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nl-BE" altLang="nl-NL" sz="2600" dirty="0" smtClean="0"/>
              <a:t>    </a:t>
            </a:r>
            <a:r>
              <a:rPr lang="nl-BE" altLang="nl-NL" sz="2600" b="1" dirty="0" smtClean="0"/>
              <a:t>172</a:t>
            </a:r>
            <a:r>
              <a:rPr lang="nl-BE" altLang="nl-NL" sz="2600" dirty="0" smtClean="0"/>
              <a:t> different 	</a:t>
            </a:r>
            <a:r>
              <a:rPr lang="nl-BE" altLang="nl-NL" sz="2600" dirty="0" err="1" smtClean="0"/>
              <a:t>nationalities</a:t>
            </a:r>
            <a:endParaRPr lang="nl-BE" altLang="nl-NL" sz="2600" dirty="0" smtClean="0"/>
          </a:p>
          <a:p>
            <a:pPr lvl="1">
              <a:buFont typeface="Arial" charset="0"/>
              <a:buChar char="•"/>
            </a:pPr>
            <a:r>
              <a:rPr lang="nl-BE" altLang="nl-NL" sz="2600" b="1" dirty="0" smtClean="0"/>
              <a:t>    44 000 </a:t>
            </a:r>
            <a:r>
              <a:rPr lang="nl-BE" altLang="nl-NL" sz="2600" dirty="0" err="1" smtClean="0"/>
              <a:t>students</a:t>
            </a:r>
            <a:endParaRPr lang="nl-BE" altLang="nl-NL" sz="2600" dirty="0" smtClean="0"/>
          </a:p>
          <a:p>
            <a:pPr lvl="1">
              <a:buFont typeface="Arial" charset="0"/>
              <a:buChar char="•"/>
            </a:pPr>
            <a:r>
              <a:rPr lang="nl-BE" altLang="nl-NL" sz="2600" dirty="0" smtClean="0"/>
              <a:t>    </a:t>
            </a:r>
            <a:r>
              <a:rPr lang="nl-BE" altLang="nl-NL" sz="2600" b="1" dirty="0" smtClean="0"/>
              <a:t>1 136 </a:t>
            </a:r>
            <a:r>
              <a:rPr lang="nl-BE" altLang="nl-NL" sz="2600" dirty="0" smtClean="0"/>
              <a:t>restaurants   	and cafés</a:t>
            </a:r>
          </a:p>
          <a:p>
            <a:pPr lvl="1">
              <a:buFont typeface="Arial" charset="0"/>
              <a:buChar char="•"/>
            </a:pPr>
            <a:r>
              <a:rPr lang="nl-BE" altLang="nl-NL" sz="2600" dirty="0" smtClean="0"/>
              <a:t>    </a:t>
            </a:r>
            <a:r>
              <a:rPr lang="nl-BE" altLang="nl-NL" sz="2600" b="1" dirty="0" smtClean="0"/>
              <a:t>25</a:t>
            </a:r>
            <a:r>
              <a:rPr lang="nl-BE" altLang="nl-NL" sz="2600" dirty="0" smtClean="0"/>
              <a:t> museums</a:t>
            </a:r>
          </a:p>
          <a:p>
            <a:pPr lvl="1">
              <a:buFont typeface="Arial" charset="0"/>
              <a:buChar char="•"/>
            </a:pPr>
            <a:r>
              <a:rPr lang="nl-BE" altLang="nl-NL" sz="2600" dirty="0" smtClean="0"/>
              <a:t>    </a:t>
            </a:r>
            <a:r>
              <a:rPr lang="nl-BE" altLang="nl-NL" sz="2600" b="1" dirty="0" smtClean="0"/>
              <a:t>50 000 </a:t>
            </a:r>
            <a:r>
              <a:rPr lang="nl-BE" altLang="nl-NL" sz="2600" dirty="0" smtClean="0"/>
              <a:t>trees</a:t>
            </a:r>
          </a:p>
        </p:txBody>
      </p:sp>
      <p:pic>
        <p:nvPicPr>
          <p:cNvPr id="19460" name="Picture 1" descr="N:\ADCOM\DROPMAP\Lisa De Haardt\Vogelperspectief Kunst op de campus\_MG_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38663" cy="6858000"/>
          </a:xfrm>
        </p:spPr>
      </p:pic>
      <p:pic>
        <p:nvPicPr>
          <p:cNvPr id="19461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antwerpen_CAMPUSPL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fbeelding 7" descr="golf_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987839" y="420922"/>
            <a:ext cx="3871956" cy="742993"/>
          </a:xfrm>
        </p:spPr>
        <p:txBody>
          <a:bodyPr/>
          <a:lstStyle/>
          <a:p>
            <a:r>
              <a:rPr lang="nl-BE" altLang="nl-NL" sz="3200" b="1" dirty="0" err="1" smtClean="0">
                <a:solidFill>
                  <a:srgbClr val="800023"/>
                </a:solidFill>
              </a:rPr>
              <a:t>Antwerp</a:t>
            </a:r>
            <a:r>
              <a:rPr lang="nl-BE" altLang="nl-NL" sz="3200" b="1" dirty="0" smtClean="0">
                <a:solidFill>
                  <a:srgbClr val="800023"/>
                </a:solidFill>
              </a:rPr>
              <a:t> Student City</a:t>
            </a:r>
          </a:p>
        </p:txBody>
      </p:sp>
      <p:sp>
        <p:nvSpPr>
          <p:cNvPr id="20485" name="Text Placeholder 3"/>
          <p:cNvSpPr txBox="1">
            <a:spLocks/>
          </p:cNvSpPr>
          <p:nvPr/>
        </p:nvSpPr>
        <p:spPr bwMode="auto">
          <a:xfrm>
            <a:off x="4987839" y="1384386"/>
            <a:ext cx="37639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457200"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BE" altLang="nl-NL" sz="2400" dirty="0"/>
              <a:t>44.000 </a:t>
            </a:r>
            <a:r>
              <a:rPr lang="nl-BE" altLang="nl-NL" sz="2400" dirty="0" err="1"/>
              <a:t>students</a:t>
            </a:r>
            <a:r>
              <a:rPr lang="nl-BE" altLang="nl-NL" sz="2400" dirty="0"/>
              <a:t> in </a:t>
            </a:r>
            <a:r>
              <a:rPr lang="nl-BE" altLang="nl-NL" sz="2400" dirty="0" err="1"/>
              <a:t>higher</a:t>
            </a:r>
            <a:r>
              <a:rPr lang="nl-BE" altLang="nl-NL" sz="2400" dirty="0"/>
              <a:t> </a:t>
            </a:r>
            <a:r>
              <a:rPr lang="nl-BE" altLang="nl-NL" sz="2400" dirty="0" err="1"/>
              <a:t>education</a:t>
            </a:r>
            <a:r>
              <a:rPr lang="nl-BE" altLang="nl-NL" sz="2400" dirty="0"/>
              <a:t> (University, University Colleges and Academy)</a:t>
            </a:r>
          </a:p>
          <a:p>
            <a:pPr eaLnBrk="1" hangingPunct="1"/>
            <a:r>
              <a:rPr lang="nl-BE" altLang="nl-NL" sz="2400" dirty="0"/>
              <a:t>2</a:t>
            </a:r>
            <a:r>
              <a:rPr lang="nl-BE" altLang="nl-NL" sz="2400" baseline="30000" dirty="0"/>
              <a:t>nd</a:t>
            </a:r>
            <a:r>
              <a:rPr lang="nl-BE" altLang="nl-NL" sz="2400" dirty="0"/>
              <a:t> </a:t>
            </a:r>
            <a:r>
              <a:rPr lang="nl-BE" altLang="nl-NL" sz="2400" dirty="0" err="1"/>
              <a:t>largest</a:t>
            </a:r>
            <a:r>
              <a:rPr lang="nl-BE" altLang="nl-NL" sz="2400" dirty="0"/>
              <a:t> student </a:t>
            </a:r>
            <a:r>
              <a:rPr lang="nl-BE" altLang="nl-NL" sz="2400" dirty="0" err="1"/>
              <a:t>city</a:t>
            </a:r>
            <a:r>
              <a:rPr lang="nl-BE" altLang="nl-NL" sz="2400" dirty="0"/>
              <a:t> of </a:t>
            </a:r>
            <a:r>
              <a:rPr lang="nl-BE" altLang="nl-NL" sz="2400" dirty="0" err="1"/>
              <a:t>Flanders</a:t>
            </a:r>
            <a:endParaRPr lang="nl-BE" altLang="nl-NL" sz="2400" dirty="0"/>
          </a:p>
          <a:p>
            <a:pPr eaLnBrk="1" hangingPunct="1"/>
            <a:r>
              <a:rPr lang="nl-BE" altLang="nl-NL" sz="2400" dirty="0"/>
              <a:t>University of </a:t>
            </a:r>
            <a:r>
              <a:rPr lang="nl-BE" altLang="nl-NL" sz="2400" dirty="0" err="1"/>
              <a:t>Antwerp</a:t>
            </a:r>
            <a:endParaRPr lang="nl-BE" altLang="nl-NL" sz="2400" dirty="0"/>
          </a:p>
          <a:p>
            <a:pPr lvl="1" eaLnBrk="1" hangingPunct="1"/>
            <a:r>
              <a:rPr lang="nl-BE" altLang="nl-NL" sz="1800" dirty="0" err="1"/>
              <a:t>Currently</a:t>
            </a:r>
            <a:r>
              <a:rPr lang="nl-BE" altLang="nl-NL" sz="1800" dirty="0"/>
              <a:t> </a:t>
            </a:r>
            <a:r>
              <a:rPr lang="nl-BE" altLang="nl-NL" sz="1800" dirty="0" err="1"/>
              <a:t>nine</a:t>
            </a:r>
            <a:r>
              <a:rPr lang="nl-BE" altLang="nl-NL" sz="1800" dirty="0"/>
              <a:t> </a:t>
            </a:r>
            <a:r>
              <a:rPr lang="nl-BE" altLang="nl-NL" sz="1800" dirty="0" err="1"/>
              <a:t>campuses</a:t>
            </a:r>
            <a:endParaRPr lang="nl-BE" altLang="nl-NL" sz="1800" dirty="0"/>
          </a:p>
          <a:p>
            <a:pPr lvl="1" eaLnBrk="1" hangingPunct="1"/>
            <a:r>
              <a:rPr lang="nl-BE" altLang="nl-NL" sz="1800" dirty="0" err="1"/>
              <a:t>Near</a:t>
            </a:r>
            <a:r>
              <a:rPr lang="nl-BE" altLang="nl-NL" sz="1800" dirty="0"/>
              <a:t> </a:t>
            </a:r>
            <a:r>
              <a:rPr lang="nl-BE" altLang="nl-NL" sz="1800" dirty="0" err="1"/>
              <a:t>future</a:t>
            </a:r>
            <a:r>
              <a:rPr lang="nl-BE" altLang="nl-NL" sz="1800" dirty="0"/>
              <a:t>: </a:t>
            </a:r>
            <a:r>
              <a:rPr lang="nl-BE" altLang="nl-NL" sz="1800" dirty="0" err="1"/>
              <a:t>some</a:t>
            </a:r>
            <a:r>
              <a:rPr lang="nl-BE" altLang="nl-NL" sz="1800" dirty="0"/>
              <a:t> major </a:t>
            </a:r>
            <a:r>
              <a:rPr lang="nl-BE" altLang="nl-NL" sz="1800" dirty="0" err="1"/>
              <a:t>relocations</a:t>
            </a:r>
            <a:endParaRPr lang="nl-BE" altLang="nl-NL" sz="1800" dirty="0"/>
          </a:p>
          <a:p>
            <a:pPr lvl="1" eaLnBrk="1" hangingPunct="1"/>
            <a:r>
              <a:rPr lang="en-US" altLang="nl-NL" sz="1800" dirty="0"/>
              <a:t>From </a:t>
            </a:r>
            <a:r>
              <a:rPr lang="en-US" altLang="nl-NL" sz="1800" b="1" dirty="0"/>
              <a:t>nine</a:t>
            </a:r>
            <a:r>
              <a:rPr lang="en-US" altLang="nl-NL" sz="1800" dirty="0"/>
              <a:t> to </a:t>
            </a:r>
            <a:r>
              <a:rPr lang="en-US" altLang="nl-NL" sz="1800" b="1" dirty="0"/>
              <a:t>six</a:t>
            </a:r>
            <a:r>
              <a:rPr lang="en-US" altLang="nl-NL" sz="1800" dirty="0"/>
              <a:t> campuses</a:t>
            </a:r>
            <a:endParaRPr lang="nl-BE" alt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44450" y="539750"/>
            <a:ext cx="8718550" cy="1139825"/>
          </a:xfrm>
        </p:spPr>
        <p:txBody>
          <a:bodyPr/>
          <a:lstStyle/>
          <a:p>
            <a:pPr algn="ctr"/>
            <a:r>
              <a:rPr lang="nl-BE" altLang="nl-NL" b="1" dirty="0" err="1" smtClean="0"/>
              <a:t>Reasons</a:t>
            </a:r>
            <a:r>
              <a:rPr lang="nl-BE" altLang="nl-NL" b="1" dirty="0" smtClean="0"/>
              <a:t> </a:t>
            </a:r>
            <a:r>
              <a:rPr lang="nl-BE" altLang="nl-NL" b="1" dirty="0" err="1" smtClean="0"/>
              <a:t>to</a:t>
            </a:r>
            <a:r>
              <a:rPr lang="nl-BE" altLang="nl-NL" b="1" dirty="0" smtClean="0"/>
              <a:t> </a:t>
            </a:r>
            <a:r>
              <a:rPr lang="nl-BE" altLang="nl-NL" b="1" dirty="0" err="1" smtClean="0"/>
              <a:t>opt</a:t>
            </a:r>
            <a:r>
              <a:rPr lang="nl-BE" altLang="nl-NL" b="1" dirty="0" smtClean="0"/>
              <a:t> </a:t>
            </a:r>
            <a:r>
              <a:rPr lang="nl-BE" altLang="nl-NL" b="1" dirty="0" err="1" smtClean="0"/>
              <a:t>for</a:t>
            </a:r>
            <a:r>
              <a:rPr lang="nl-BE" altLang="nl-NL" b="1" dirty="0" smtClean="0"/>
              <a:t> </a:t>
            </a:r>
            <a:r>
              <a:rPr lang="nl-BE" altLang="nl-NL" b="1" dirty="0" err="1" smtClean="0"/>
              <a:t>Antwerp</a:t>
            </a:r>
            <a:endParaRPr lang="nl-BE" altLang="nl-NL" b="1" dirty="0" smtClean="0"/>
          </a:p>
        </p:txBody>
      </p:sp>
      <p:pic>
        <p:nvPicPr>
          <p:cNvPr id="21507" name="Picture 2" descr="N:\ADCOM\VORMGEVING\FOTO'S\JAN CRAB\2007\stadszichten\DSC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1"/>
          <a:stretch>
            <a:fillRect/>
          </a:stretch>
        </p:blipFill>
        <p:spPr>
          <a:xfrm>
            <a:off x="-50800" y="2038350"/>
            <a:ext cx="9194800" cy="4819650"/>
          </a:xfrm>
        </p:spPr>
      </p:pic>
      <p:pic>
        <p:nvPicPr>
          <p:cNvPr id="21508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3" descr="IMG_66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ubtitel 2"/>
          <p:cNvSpPr txBox="1">
            <a:spLocks/>
          </p:cNvSpPr>
          <p:nvPr/>
        </p:nvSpPr>
        <p:spPr bwMode="auto">
          <a:xfrm>
            <a:off x="169863" y="6323013"/>
            <a:ext cx="3376526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nl-NL" altLang="nl-BE" dirty="0" err="1" smtClean="0">
                <a:solidFill>
                  <a:schemeClr val="bg1"/>
                </a:solidFill>
              </a:rPr>
              <a:t>Antwerp’s</a:t>
            </a:r>
            <a:r>
              <a:rPr lang="nl-NL" altLang="nl-BE" dirty="0" smtClean="0">
                <a:solidFill>
                  <a:schemeClr val="bg1"/>
                </a:solidFill>
              </a:rPr>
              <a:t> port: </a:t>
            </a:r>
            <a:r>
              <a:rPr lang="nl-NL" altLang="nl-BE" dirty="0">
                <a:solidFill>
                  <a:schemeClr val="bg1"/>
                </a:solidFill>
              </a:rPr>
              <a:t>Centre of T</a:t>
            </a:r>
            <a:r>
              <a:rPr lang="nl-NL" altLang="nl-BE" dirty="0" smtClean="0">
                <a:solidFill>
                  <a:schemeClr val="bg1"/>
                </a:solidFill>
              </a:rPr>
              <a:t>rade</a:t>
            </a:r>
            <a:endParaRPr lang="nl-NL" alt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09060" y="494270"/>
            <a:ext cx="3927475" cy="622901"/>
          </a:xfrm>
        </p:spPr>
        <p:txBody>
          <a:bodyPr/>
          <a:lstStyle/>
          <a:p>
            <a:r>
              <a:rPr lang="nl-BE" altLang="nl-BE" sz="3200" dirty="0" smtClean="0">
                <a:solidFill>
                  <a:srgbClr val="800023"/>
                </a:solidFill>
              </a:rPr>
              <a:t>The port of </a:t>
            </a:r>
            <a:r>
              <a:rPr lang="nl-BE" altLang="nl-BE" sz="3200" dirty="0" err="1" smtClean="0">
                <a:solidFill>
                  <a:srgbClr val="800023"/>
                </a:solidFill>
              </a:rPr>
              <a:t>Antwerp</a:t>
            </a:r>
            <a:endParaRPr lang="nl-BE" altLang="nl-BE" sz="3200" dirty="0" smtClean="0">
              <a:solidFill>
                <a:srgbClr val="800023"/>
              </a:solidFill>
            </a:endParaRPr>
          </a:p>
        </p:txBody>
      </p:sp>
      <p:sp>
        <p:nvSpPr>
          <p:cNvPr id="2457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381125"/>
            <a:ext cx="3927475" cy="3822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altLang="nl-BE" sz="2200" dirty="0" smtClean="0"/>
              <a:t>    </a:t>
            </a:r>
            <a:r>
              <a:rPr lang="nl-BE" altLang="nl-BE" sz="2600" dirty="0" smtClean="0"/>
              <a:t>Second </a:t>
            </a:r>
            <a:r>
              <a:rPr lang="nl-BE" altLang="nl-BE" sz="2600" dirty="0" err="1" smtClean="0"/>
              <a:t>largest</a:t>
            </a:r>
            <a:r>
              <a:rPr lang="nl-BE" altLang="nl-BE" sz="2600" dirty="0" smtClean="0"/>
              <a:t> port in</a:t>
            </a:r>
          </a:p>
          <a:p>
            <a:r>
              <a:rPr lang="nl-BE" altLang="nl-BE" sz="2600" dirty="0" smtClean="0"/>
              <a:t>     Europe</a:t>
            </a:r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</a:t>
            </a:r>
            <a:r>
              <a:rPr lang="nl-BE" altLang="nl-BE" sz="2600" b="1" dirty="0" smtClean="0"/>
              <a:t>16th </a:t>
            </a:r>
            <a:r>
              <a:rPr lang="nl-BE" altLang="nl-BE" sz="2600" dirty="0" smtClean="0"/>
              <a:t>worldwide</a:t>
            </a:r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</a:t>
            </a:r>
            <a:r>
              <a:rPr lang="nl-BE" altLang="nl-BE" sz="2600" b="1" dirty="0" smtClean="0"/>
              <a:t>12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million</a:t>
            </a:r>
            <a:r>
              <a:rPr lang="nl-BE" altLang="nl-BE" sz="2600" dirty="0" smtClean="0"/>
              <a:t> container</a:t>
            </a:r>
          </a:p>
          <a:p>
            <a:r>
              <a:rPr lang="nl-BE" altLang="nl-BE" sz="2600" dirty="0" smtClean="0"/>
              <a:t>     units </a:t>
            </a:r>
            <a:r>
              <a:rPr lang="nl-BE" altLang="nl-BE" sz="2600" dirty="0" err="1" smtClean="0"/>
              <a:t>handled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annually</a:t>
            </a:r>
            <a:endParaRPr lang="nl-BE" altLang="nl-BE" sz="2600" dirty="0" smtClean="0"/>
          </a:p>
          <a:p>
            <a:pPr>
              <a:buFont typeface="Arial" charset="0"/>
              <a:buChar char="•"/>
            </a:pPr>
            <a:r>
              <a:rPr lang="nl-BE" altLang="nl-BE" sz="2600" dirty="0" smtClean="0"/>
              <a:t>   </a:t>
            </a:r>
            <a:r>
              <a:rPr lang="nl-BE" altLang="nl-BE" sz="2600" b="1" dirty="0" smtClean="0"/>
              <a:t>247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million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euros</a:t>
            </a:r>
            <a:endParaRPr lang="nl-BE" altLang="nl-BE" sz="2600" dirty="0" smtClean="0"/>
          </a:p>
          <a:p>
            <a:r>
              <a:rPr lang="nl-BE" altLang="nl-BE" sz="2600" dirty="0" smtClean="0"/>
              <a:t>     turnover </a:t>
            </a:r>
            <a:r>
              <a:rPr lang="nl-BE" altLang="nl-BE" sz="2600" dirty="0" err="1" smtClean="0"/>
              <a:t>every</a:t>
            </a:r>
            <a:r>
              <a:rPr lang="nl-BE" altLang="nl-BE" sz="2600" dirty="0" smtClean="0"/>
              <a:t> </a:t>
            </a:r>
            <a:r>
              <a:rPr lang="nl-BE" altLang="nl-BE" sz="2600" dirty="0" err="1" smtClean="0"/>
              <a:t>year</a:t>
            </a:r>
            <a:endParaRPr lang="nl-BE" altLang="nl-BE" sz="2600" dirty="0" smtClean="0"/>
          </a:p>
          <a:p>
            <a:pPr>
              <a:buFont typeface="Arial" charset="0"/>
              <a:buChar char="•"/>
            </a:pPr>
            <a:endParaRPr lang="nl-BE" altLang="nl-BE" sz="2200" dirty="0" smtClean="0"/>
          </a:p>
        </p:txBody>
      </p:sp>
      <p:pic>
        <p:nvPicPr>
          <p:cNvPr id="24580" name="Picture 1" descr="N:\ADCOM\DROPMAP\Lisa De Haardt\Vogelperspectief Kunst op de campus\_MG_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5075" y="0"/>
            <a:ext cx="4098925" cy="6858000"/>
          </a:xfrm>
        </p:spPr>
      </p:pic>
      <p:pic>
        <p:nvPicPr>
          <p:cNvPr id="24581" name="Afbeelding 7" descr="golf_powerpoi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UAntwerpen">
      <a:dk1>
        <a:srgbClr val="0D3057"/>
      </a:dk1>
      <a:lt1>
        <a:sysClr val="window" lastClr="FFFFFF"/>
      </a:lt1>
      <a:dk2>
        <a:srgbClr val="0D3057"/>
      </a:dk2>
      <a:lt2>
        <a:srgbClr val="FFFFFF"/>
      </a:lt2>
      <a:accent1>
        <a:srgbClr val="3F3F3F"/>
      </a:accent1>
      <a:accent2>
        <a:srgbClr val="800023"/>
      </a:accent2>
      <a:accent3>
        <a:srgbClr val="0D3057"/>
      </a:accent3>
      <a:accent4>
        <a:srgbClr val="000000"/>
      </a:accent4>
      <a:accent5>
        <a:srgbClr val="FFC000"/>
      </a:accent5>
      <a:accent6>
        <a:srgbClr val="00B0F0"/>
      </a:accent6>
      <a:hlink>
        <a:srgbClr val="680022"/>
      </a:hlink>
      <a:folHlink>
        <a:srgbClr val="CFAF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</TotalTime>
  <Words>485</Words>
  <Application>Microsoft Office PowerPoint</Application>
  <PresentationFormat>Προβολή στην οθόνη (4:3)</PresentationFormat>
  <Paragraphs>127</Paragraphs>
  <Slides>36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Office-thema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Antwerp metropolis</vt:lpstr>
      <vt:lpstr>Antwerp Student City</vt:lpstr>
      <vt:lpstr>Reasons to opt for Antwerp</vt:lpstr>
      <vt:lpstr>Παρουσίαση του PowerPoint</vt:lpstr>
      <vt:lpstr>The port of Antwerp</vt:lpstr>
      <vt:lpstr>Παρουσίαση του PowerPoint</vt:lpstr>
      <vt:lpstr>Diamond sector Antwerp</vt:lpstr>
      <vt:lpstr>Παρουσίαση του PowerPoint</vt:lpstr>
      <vt:lpstr>Culture in Antwerp</vt:lpstr>
      <vt:lpstr>Παρουσίαση του PowerPoint</vt:lpstr>
      <vt:lpstr>Παρουσίαση του PowerPoint</vt:lpstr>
      <vt:lpstr>Παρουσίαση του PowerPoint</vt:lpstr>
      <vt:lpstr>City of Fashion Fashion, Design &amp; Shopping</vt:lpstr>
      <vt:lpstr>Παρουσίαση του PowerPoint</vt:lpstr>
      <vt:lpstr>Antwerp metropolis easily accessible</vt:lpstr>
      <vt:lpstr>Antwerp metropolis in pocket size </vt:lpstr>
      <vt:lpstr>Παρουσίαση του PowerPoint</vt:lpstr>
      <vt:lpstr>Παρουσίαση του PowerPoint</vt:lpstr>
      <vt:lpstr>9 faculties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Faculty of Law </vt:lpstr>
      <vt:lpstr>Faculty of Law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Faculty of Law</vt:lpstr>
      <vt:lpstr>Our faculty’s International Office: Terry - Mieke - Nele</vt:lpstr>
      <vt:lpstr>Παρουσίαση του PowerPoint</vt:lpstr>
    </vt:vector>
  </TitlesOfParts>
  <Company>ua/Centrale Diensten/Dept. Communicatie/Grafische Vormgeving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Nik Römer</dc:creator>
  <cp:lastModifiedBy>Tasos Selalmazidis</cp:lastModifiedBy>
  <cp:revision>340</cp:revision>
  <dcterms:created xsi:type="dcterms:W3CDTF">2012-10-08T15:10:25Z</dcterms:created>
  <dcterms:modified xsi:type="dcterms:W3CDTF">2016-06-01T11:50:37Z</dcterms:modified>
</cp:coreProperties>
</file>