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65" r:id="rId4"/>
    <p:sldId id="614" r:id="rId5"/>
    <p:sldId id="272" r:id="rId6"/>
    <p:sldId id="312" r:id="rId7"/>
    <p:sldId id="623" r:id="rId8"/>
    <p:sldId id="620" r:id="rId9"/>
    <p:sldId id="621" r:id="rId10"/>
    <p:sldId id="626" r:id="rId11"/>
    <p:sldId id="566" r:id="rId12"/>
    <p:sldId id="627" r:id="rId13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4" autoAdjust="0"/>
  </p:normalViewPr>
  <p:slideViewPr>
    <p:cSldViewPr snapToObjects="1">
      <p:cViewPr varScale="1">
        <p:scale>
          <a:sx n="89" d="100"/>
          <a:sy n="89" d="100"/>
        </p:scale>
        <p:origin x="10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/>
              <a:t>INSTITUTIONAL HUB:               </a:t>
            </a:r>
            <a:r>
              <a:rPr lang="de-DE" sz="1200" b="0" dirty="0"/>
              <a:t>International Office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/>
              <a:t>STRATEGIC ALIGNMENT: </a:t>
            </a:r>
            <a:r>
              <a:rPr lang="de-DE" sz="1200" b="0" dirty="0" err="1"/>
              <a:t>Internationalisation</a:t>
            </a:r>
            <a:r>
              <a:rPr lang="de-DE" sz="1200" b="0" dirty="0"/>
              <a:t>, </a:t>
            </a:r>
            <a:r>
              <a:rPr lang="de-DE" sz="1200" b="0" dirty="0" err="1"/>
              <a:t>Diversity</a:t>
            </a:r>
            <a:r>
              <a:rPr lang="de-DE" sz="1200" b="0" dirty="0"/>
              <a:t>, </a:t>
            </a:r>
            <a:r>
              <a:rPr lang="de-DE" sz="1200" b="0" dirty="0" err="1"/>
              <a:t>Sustainability</a:t>
            </a:r>
            <a:r>
              <a:rPr lang="de-DE" sz="1200" b="0" dirty="0"/>
              <a:t>, </a:t>
            </a:r>
            <a:r>
              <a:rPr lang="de-DE" sz="1200" b="0" dirty="0" err="1"/>
              <a:t>Digitalisation</a:t>
            </a:r>
            <a:endParaRPr lang="de-DE" sz="12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/>
              <a:t>CROSS-CUTTING THEME:                     Codices, Services, </a:t>
            </a:r>
            <a:r>
              <a:rPr lang="de-DE" sz="1200" b="0" dirty="0"/>
              <a:t>Research, Teaching and Learning, Knowledge Transfer, Public Policy and Human Rights </a:t>
            </a:r>
            <a:r>
              <a:rPr lang="de-DE" sz="1200" b="0" dirty="0" err="1"/>
              <a:t>Advocacy</a:t>
            </a:r>
            <a:r>
              <a:rPr lang="de-DE" sz="1200" b="0" dirty="0"/>
              <a:t>, Networking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/>
              <a:t>MULTIPLE STAKEHOLDERS:                  </a:t>
            </a:r>
            <a:r>
              <a:rPr lang="de-DE" sz="1200" b="0" dirty="0"/>
              <a:t>University Leadership, Faculty, </a:t>
            </a:r>
            <a:r>
              <a:rPr lang="de-DE" sz="1200" b="0" dirty="0" err="1"/>
              <a:t>Students</a:t>
            </a:r>
            <a:r>
              <a:rPr lang="de-DE" sz="1200" b="0" dirty="0"/>
              <a:t>, Administration, University Networks, Schools, City/Citizens/</a:t>
            </a:r>
            <a:r>
              <a:rPr lang="de-DE" sz="1200" b="0" dirty="0" err="1"/>
              <a:t>Civil</a:t>
            </a:r>
            <a:r>
              <a:rPr lang="de-DE" sz="1200" b="0" dirty="0"/>
              <a:t> Society, Funding/Science </a:t>
            </a:r>
            <a:r>
              <a:rPr lang="de-DE" sz="1200" b="0" dirty="0" err="1"/>
              <a:t>Organisations</a:t>
            </a:r>
            <a:r>
              <a:rPr lang="de-DE" sz="1200" b="0" dirty="0"/>
              <a:t> </a:t>
            </a:r>
            <a:endParaRPr lang="de-DE" b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60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03200" y="1690688"/>
            <a:ext cx="8113713" cy="45656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1E22B-70D1-4FD6-B667-4A7C40D90BC3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88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0" y="4230000"/>
            <a:ext cx="7560000" cy="32400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1pPr>
            <a:lvl2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2pPr>
            <a:lvl3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3pPr>
            <a:lvl4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4pPr>
            <a:lvl5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5pPr>
            <a:lvl6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6pPr>
            <a:lvl7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7pPr>
            <a:lvl8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8pPr>
            <a:lvl9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8000" y="4680000"/>
            <a:ext cx="7560000" cy="144000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499200"/>
            <a:ext cx="2505600" cy="173898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895200"/>
            <a:ext cx="3527936" cy="324000"/>
          </a:xfrm>
        </p:spPr>
        <p:txBody>
          <a:bodyPr/>
          <a:lstStyle>
            <a:lvl1pPr>
              <a:lnSpc>
                <a:spcPts val="2500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7199" y="3895200"/>
            <a:ext cx="2505600" cy="324000"/>
          </a:xfrm>
        </p:spPr>
        <p:txBody>
          <a:bodyPr anchor="ctr" anchorCtr="0"/>
          <a:lstStyle>
            <a:lvl1pPr algn="ctr">
              <a:defRPr sz="105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324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954000"/>
            <a:ext cx="4536000" cy="302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4104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918000"/>
            <a:ext cx="342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918000"/>
            <a:ext cx="5400000" cy="33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172000" cy="540000"/>
          </a:xfrm>
        </p:spPr>
        <p:txBody>
          <a:bodyPr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367999"/>
            <a:ext cx="8172000" cy="29160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>
                <a:solidFill>
                  <a:schemeClr val="bg1"/>
                </a:solidFill>
              </a:defRPr>
            </a:lvl1pPr>
            <a:lvl2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2pPr>
            <a:lvl3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3pPr>
            <a:lvl4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4pPr>
            <a:lvl5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5pPr>
            <a:lvl6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6pPr>
            <a:lvl7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7pPr>
            <a:lvl8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8pPr>
            <a:lvl9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5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defTabSz="234000">
              <a:tabLst>
                <a:tab pos="234000" algn="l"/>
              </a:tabLst>
              <a:defRPr/>
            </a:lvl3pPr>
            <a:lvl4pPr defTabSz="234000">
              <a:tabLst>
                <a:tab pos="234000" algn="l"/>
              </a:tabLst>
              <a:defRPr/>
            </a:lvl4pPr>
            <a:lvl5pPr defTabSz="234000"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68000" y="918000"/>
            <a:ext cx="8172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2628800" y="-468000"/>
            <a:ext cx="14833648" cy="6083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9252000" y="3327773"/>
            <a:ext cx="2067213" cy="864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226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3" userDrawn="1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 userDrawn="1">
          <p15:clr>
            <a:srgbClr val="FBAE40"/>
          </p15:clr>
        </p15:guide>
        <p15:guide id="5" pos="279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468000" y="396000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8000" y="918000"/>
            <a:ext cx="7560000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" y="5524114"/>
            <a:ext cx="4284008" cy="1799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720000" y="4752000"/>
            <a:ext cx="630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24000" y="4752000"/>
            <a:ext cx="252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088000" y="-468000"/>
            <a:ext cx="13284000" cy="6083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6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2" r:id="rId11"/>
    <p:sldLayoutId id="2147483664" r:id="rId12"/>
    <p:sldLayoutId id="2147483665" r:id="rId13"/>
    <p:sldLayoutId id="2147483666" r:id="rId14"/>
    <p:sldLayoutId id="2147483654" r:id="rId15"/>
    <p:sldLayoutId id="2147483655" r:id="rId16"/>
  </p:sldLayoutIdLst>
  <p:hf hdr="0" dt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hyperlink" Target="https://wun.ac.uk/wun/research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jpeg"/><Relationship Id="rId18" Type="http://schemas.openxmlformats.org/officeDocument/2006/relationships/image" Target="../media/image55.png"/><Relationship Id="rId3" Type="http://schemas.openxmlformats.org/officeDocument/2006/relationships/image" Target="../media/image54.jpg"/><Relationship Id="rId7" Type="http://schemas.openxmlformats.org/officeDocument/2006/relationships/image" Target="../media/image53.jpg"/><Relationship Id="rId12" Type="http://schemas.openxmlformats.org/officeDocument/2006/relationships/image" Target="../media/image34.sv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32.png"/><Relationship Id="rId5" Type="http://schemas.openxmlformats.org/officeDocument/2006/relationships/image" Target="../media/image62.jpeg"/><Relationship Id="rId15" Type="http://schemas.openxmlformats.org/officeDocument/2006/relationships/image" Target="../media/image10.png"/><Relationship Id="rId10" Type="http://schemas.openxmlformats.org/officeDocument/2006/relationships/image" Target="../media/image43.png"/><Relationship Id="rId19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65.jp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svg"/><Relationship Id="rId2" Type="http://schemas.openxmlformats.org/officeDocument/2006/relationships/image" Target="../media/image1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247CD7D-968C-59B0-F083-AB54B162FF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819" b="23819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1F5E70-F6F5-4247-85F2-66AA884F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84" y="3795886"/>
            <a:ext cx="8640732" cy="334800"/>
          </a:xfrm>
        </p:spPr>
        <p:txBody>
          <a:bodyPr/>
          <a:lstStyle/>
          <a:p>
            <a:r>
              <a:rPr lang="de-DE" sz="1800" b="1" dirty="0" err="1"/>
              <a:t>Promoting</a:t>
            </a:r>
            <a:r>
              <a:rPr lang="de-DE" sz="1800" b="1" dirty="0"/>
              <a:t> Academic Freedom and </a:t>
            </a:r>
            <a:r>
              <a:rPr lang="de-DE" sz="1800" b="1" dirty="0" err="1"/>
              <a:t>Supporting</a:t>
            </a:r>
            <a:r>
              <a:rPr lang="de-DE" sz="1800" b="1" dirty="0"/>
              <a:t> At-Risk Scholars </a:t>
            </a:r>
            <a:br>
              <a:rPr lang="de-DE" sz="1800" b="1" dirty="0"/>
            </a:br>
            <a:r>
              <a:rPr lang="de-DE" sz="1800" b="1" dirty="0"/>
              <a:t>at Ruhr University Bochum</a:t>
            </a:r>
            <a:r>
              <a:rPr lang="de-DE" sz="1800" dirty="0"/>
              <a:t>: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Local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INternational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2693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9EC2-E90F-EE87-C011-0F9466E7A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59DF4-3669-FB23-111F-BD64D879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305202"/>
            <a:ext cx="8496488" cy="468000"/>
          </a:xfrm>
        </p:spPr>
        <p:txBody>
          <a:bodyPr/>
          <a:lstStyle/>
          <a:p>
            <a:r>
              <a:rPr lang="de-DE" b="1" dirty="0"/>
              <a:t>INTERNATIONAL NETWORKS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28E085-136B-CDA0-36A5-B430A4B4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| ggf. weitere Angaben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E3FCBB-AF84-3497-8070-77B382A9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6A1F8D-B77C-A1F8-A735-56AB14B4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314" y="875023"/>
            <a:ext cx="2686157" cy="8458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71F90F-8B2D-ED5E-085F-D921736BC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1" y="940578"/>
            <a:ext cx="2808312" cy="83749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A499FBC-514A-ACE6-33F6-C4A3624D8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4315" y="1778074"/>
            <a:ext cx="2902181" cy="24170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Weekly Scholars´ Online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Co-Led Online Seminars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Scholar Lectures Series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Annual </a:t>
            </a:r>
            <a:r>
              <a:rPr lang="de-DE" sz="1400" b="0" dirty="0" err="1"/>
              <a:t>Scholars´Conference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Publishing and Professional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Human Rights </a:t>
            </a:r>
            <a:r>
              <a:rPr lang="de-DE" sz="1400" b="0" dirty="0" err="1"/>
              <a:t>Advocacy</a:t>
            </a:r>
            <a:endParaRPr lang="de-DE" sz="1400" b="0" dirty="0"/>
          </a:p>
          <a:p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D39B1DA-55D9-8048-2CCA-7E2F9B85DDAE}"/>
              </a:ext>
            </a:extLst>
          </p:cNvPr>
          <p:cNvSpPr txBox="1">
            <a:spLocks/>
          </p:cNvSpPr>
          <p:nvPr/>
        </p:nvSpPr>
        <p:spPr>
          <a:xfrm>
            <a:off x="489245" y="1778074"/>
            <a:ext cx="4027449" cy="24936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5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+mj-lt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2340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tabLst>
                <a:tab pos="234000" algn="l"/>
              </a:tabLst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Threat</a:t>
            </a:r>
            <a:r>
              <a:rPr lang="de-DE" sz="1400" b="0" dirty="0"/>
              <a:t> Assessments, </a:t>
            </a:r>
            <a:r>
              <a:rPr lang="de-DE" sz="1400" b="0" dirty="0" err="1"/>
              <a:t>Matching</a:t>
            </a:r>
            <a:r>
              <a:rPr lang="de-DE" sz="1400" b="0" dirty="0"/>
              <a:t>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Scholars at Risk </a:t>
            </a:r>
            <a:r>
              <a:rPr lang="de-DE" sz="1400" b="0" dirty="0" err="1"/>
              <a:t>Advocacy</a:t>
            </a:r>
            <a:r>
              <a:rPr lang="de-DE" sz="1400" b="0" dirty="0"/>
              <a:t> Seminar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SAR Student </a:t>
            </a:r>
            <a:r>
              <a:rPr lang="de-DE" sz="1400" b="0" dirty="0" err="1"/>
              <a:t>Advocacy</a:t>
            </a:r>
            <a:r>
              <a:rPr lang="de-DE" sz="1400" b="0" dirty="0"/>
              <a:t>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b="0" dirty="0"/>
          </a:p>
          <a:p>
            <a:endParaRPr lang="de-DE" sz="1400" b="0" dirty="0"/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19FCB6A-A902-D6E2-522E-D0CF9B4E6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655" y="3115568"/>
            <a:ext cx="1059397" cy="1059397"/>
          </a:xfrm>
          <a:prstGeom prst="rect">
            <a:avLst/>
          </a:prstGeom>
        </p:spPr>
      </p:pic>
      <p:pic>
        <p:nvPicPr>
          <p:cNvPr id="15" name="image11.jpg" descr="Ein Bild, das Text enthält.&#10;&#10;Automatisch generierte Beschreibung">
            <a:extLst>
              <a:ext uri="{FF2B5EF4-FFF2-40B4-BE49-F238E27FC236}">
                <a16:creationId xmlns:a16="http://schemas.microsoft.com/office/drawing/2014/main" id="{23FB1CAA-A2A5-0DAF-BB3E-606E6638950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38464" y="3096770"/>
            <a:ext cx="980527" cy="1174955"/>
          </a:xfrm>
          <a:prstGeom prst="rect">
            <a:avLst/>
          </a:prstGeom>
          <a:ln/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5601DFD-B554-2719-E8A1-1CB226A10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40510" y="3253039"/>
            <a:ext cx="1174954" cy="8812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08DA5A1-62E3-6F7F-D346-EA6792131010}"/>
              </a:ext>
            </a:extLst>
          </p:cNvPr>
          <p:cNvSpPr txBox="1"/>
          <p:nvPr/>
        </p:nvSpPr>
        <p:spPr>
          <a:xfrm>
            <a:off x="3902698" y="1897622"/>
            <a:ext cx="196400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7" tooltip="(opens in a new window)"/>
              </a:rPr>
              <a:t>Academic Freedom as a Driver of Development? Regional Perspectives on the Roles of Academia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2BBB85-F5D5-E103-B496-1936C637E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67559" y="875023"/>
            <a:ext cx="1651964" cy="7655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2130286-401A-D70E-2728-9DC78AE38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7559" y="3550520"/>
            <a:ext cx="1906887" cy="5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1BB21D9-E8E2-D2E0-3E4A-0AB454CA3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7000" y="2124869"/>
            <a:ext cx="3162300" cy="952500"/>
          </a:xfrm>
        </p:spPr>
      </p:pic>
      <p:pic>
        <p:nvPicPr>
          <p:cNvPr id="7" name="Grafik 6" descr="Ein Bild, das drinnen, schmutzig, gefliest enthält.&#10;&#10;Automatisch generierte Beschreibung">
            <a:extLst>
              <a:ext uri="{FF2B5EF4-FFF2-40B4-BE49-F238E27FC236}">
                <a16:creationId xmlns:a16="http://schemas.microsoft.com/office/drawing/2014/main" id="{07A82B28-D57C-F7C3-BFA5-2BBFC9B1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</a:blip>
          <a:stretch/>
        </p:blipFill>
        <p:spPr bwMode="auto">
          <a:xfrm>
            <a:off x="0" y="915566"/>
            <a:ext cx="9144000" cy="3519963"/>
          </a:xfrm>
          <a:prstGeom prst="rect">
            <a:avLst/>
          </a:prstGeom>
          <a:noFill/>
          <a:effectLst/>
        </p:spPr>
      </p:pic>
      <p:pic>
        <p:nvPicPr>
          <p:cNvPr id="26" name="Grafik 25" descr="Ein Bild, das Schnee, Vogel enthält.&#10;&#10;Automatisch generierte Beschreibung">
            <a:extLst>
              <a:ext uri="{FF2B5EF4-FFF2-40B4-BE49-F238E27FC236}">
                <a16:creationId xmlns:a16="http://schemas.microsoft.com/office/drawing/2014/main" id="{B3FFF0CE-449A-FC79-3BD5-E6C648E154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b="25797"/>
          <a:stretch/>
        </p:blipFill>
        <p:spPr>
          <a:xfrm>
            <a:off x="300349" y="1150414"/>
            <a:ext cx="8641734" cy="32218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BDAC7F-3A61-EEF7-3D9C-3628D2BC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72" y="312950"/>
            <a:ext cx="9144000" cy="468000"/>
          </a:xfrm>
        </p:spPr>
        <p:txBody>
          <a:bodyPr/>
          <a:lstStyle/>
          <a:p>
            <a:r>
              <a:rPr lang="de-DE" sz="2000" b="1" dirty="0"/>
              <a:t>CREATING KNOWLEDGE NETWORKS: </a:t>
            </a:r>
            <a:r>
              <a:rPr lang="de-DE" sz="2000" dirty="0"/>
              <a:t>FROM LOCAL TO INTERNATIONAL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027033-D0D3-DC46-8476-EBC2B698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444454-3F2D-00D0-9CCF-44801CAFBB8B}"/>
              </a:ext>
            </a:extLst>
          </p:cNvPr>
          <p:cNvSpPr txBox="1"/>
          <p:nvPr/>
        </p:nvSpPr>
        <p:spPr>
          <a:xfrm>
            <a:off x="5653744" y="4158531"/>
            <a:ext cx="3485404" cy="27699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33994" lvl="2"/>
            <a:r>
              <a:rPr lang="de-DE" sz="1200" b="1" dirty="0">
                <a:solidFill>
                  <a:schemeClr val="bg1"/>
                </a:solidFill>
              </a:rPr>
              <a:t>SHARING OF BEST PRACTICES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88A39C4-213A-8A2A-825D-D73B2E4CD8C0}"/>
              </a:ext>
            </a:extLst>
          </p:cNvPr>
          <p:cNvSpPr txBox="1"/>
          <p:nvPr/>
        </p:nvSpPr>
        <p:spPr>
          <a:xfrm>
            <a:off x="5810" y="982543"/>
            <a:ext cx="6291686" cy="27699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200" b="1" dirty="0">
                <a:solidFill>
                  <a:schemeClr val="bg1"/>
                </a:solidFill>
              </a:rPr>
              <a:t>EXPANDING &amp; BROADENING SUPPORT FOR AND WITH AT RISK SCHOLARS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C9A7F72C-74CE-67EB-6990-D7BF091DF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83" y="1692097"/>
            <a:ext cx="1022267" cy="1022267"/>
          </a:xfrm>
          <a:prstGeom prst="rect">
            <a:avLst/>
          </a:prstGeom>
        </p:spPr>
      </p:pic>
      <p:pic>
        <p:nvPicPr>
          <p:cNvPr id="17" name="Picture 2" descr="Logo">
            <a:extLst>
              <a:ext uri="{FF2B5EF4-FFF2-40B4-BE49-F238E27FC236}">
                <a16:creationId xmlns:a16="http://schemas.microsoft.com/office/drawing/2014/main" id="{DF0E29F1-278E-89B7-1712-711A2891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85" y="2931774"/>
            <a:ext cx="1501011" cy="5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112B4A3-4C7A-496A-38C8-3E2C7499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82" y="3586022"/>
            <a:ext cx="1421891" cy="42828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958C721-E9AF-5363-767C-273FEB5D7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712" y="3051418"/>
            <a:ext cx="1090579" cy="51499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298041F-A255-286E-8393-25D41D15B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2906" y="1923902"/>
            <a:ext cx="1327624" cy="69700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BD08B36-3F87-170F-4A59-4EAD0D9DC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3359" y="2416778"/>
            <a:ext cx="1773249" cy="61134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B8E87CD-DF5E-BFB3-55D0-0D2CBD43214D}"/>
              </a:ext>
            </a:extLst>
          </p:cNvPr>
          <p:cNvSpPr txBox="1"/>
          <p:nvPr/>
        </p:nvSpPr>
        <p:spPr>
          <a:xfrm>
            <a:off x="-6642" y="3667583"/>
            <a:ext cx="6069191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200" b="1" dirty="0">
                <a:solidFill>
                  <a:schemeClr val="bg1"/>
                </a:solidFill>
              </a:rPr>
              <a:t>AMPLIFYING VOICES IN PUBLIC POLICY AND HUMAN RIGHTS ADVOCACY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094E565-F432-F7CA-C242-4353BEE74FC0}"/>
              </a:ext>
            </a:extLst>
          </p:cNvPr>
          <p:cNvSpPr txBox="1"/>
          <p:nvPr/>
        </p:nvSpPr>
        <p:spPr>
          <a:xfrm>
            <a:off x="-19120" y="1944755"/>
            <a:ext cx="3515152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200" b="1" dirty="0">
                <a:solidFill>
                  <a:schemeClr val="bg1"/>
                </a:solidFill>
              </a:rPr>
              <a:t>GENERATING KNOWLEDGE TOGETHER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A96641D-E160-64AB-16C4-1FD5D0CA72DC}"/>
              </a:ext>
            </a:extLst>
          </p:cNvPr>
          <p:cNvSpPr txBox="1"/>
          <p:nvPr/>
        </p:nvSpPr>
        <p:spPr>
          <a:xfrm>
            <a:off x="-22260" y="3190623"/>
            <a:ext cx="3310599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200" b="1" dirty="0">
                <a:solidFill>
                  <a:schemeClr val="bg1"/>
                </a:solidFill>
              </a:rPr>
              <a:t>BUNDLING OF RESOURCES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22EAC96-E884-9137-7B91-03515F0AF516}"/>
              </a:ext>
            </a:extLst>
          </p:cNvPr>
          <p:cNvSpPr txBox="1"/>
          <p:nvPr/>
        </p:nvSpPr>
        <p:spPr>
          <a:xfrm>
            <a:off x="-6642" y="2540192"/>
            <a:ext cx="2779439" cy="2769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33994" lvl="2" algn="ctr"/>
            <a:r>
              <a:rPr lang="de-DE" sz="1200" b="1" dirty="0">
                <a:solidFill>
                  <a:schemeClr val="bg1"/>
                </a:solidFill>
              </a:rPr>
              <a:t>KNOWLEDGE DIPLOMACY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F67A0A-DF4E-9483-8F22-C16A52B052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894958" y="1383654"/>
            <a:ext cx="727388" cy="5091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3024B1-6D56-8341-B98F-4A94EB33FB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6772" y="1254820"/>
            <a:ext cx="756879" cy="2883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362A634-1E79-C491-28F2-ED51A20D8B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5422" y="1186927"/>
            <a:ext cx="756879" cy="57206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A1C7A9-F0CC-55E9-79F8-91CFDD986700}"/>
              </a:ext>
            </a:extLst>
          </p:cNvPr>
          <p:cNvSpPr txBox="1"/>
          <p:nvPr/>
        </p:nvSpPr>
        <p:spPr>
          <a:xfrm>
            <a:off x="3605461" y="2679506"/>
            <a:ext cx="1386525" cy="741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6025785-429F-C61A-07D7-ECC7BF99C3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3706495" y="2660851"/>
            <a:ext cx="1394519" cy="8715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06887F-90AF-E541-6806-981DD011F2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2874" y="2605384"/>
            <a:ext cx="846057" cy="4519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EDEE31D-FCFA-9CF1-DB96-EAD56D38E2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44230" y="1970421"/>
            <a:ext cx="962731" cy="44635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8B9CFC2-5A5F-A00C-3B19-EDC7ED4BF4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39" y="1816817"/>
            <a:ext cx="1590998" cy="4744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ECD82C-3006-6CFC-A04D-1188503C06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61190" y="3620237"/>
            <a:ext cx="1000013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2211-4B32-0058-A753-28E22083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DE512CCD-A7A3-3D98-A498-BAB88030AF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819" b="23819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4C6980C-3BAA-4906-70CF-DC58B359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11910"/>
            <a:ext cx="8640732" cy="334800"/>
          </a:xfrm>
        </p:spPr>
        <p:txBody>
          <a:bodyPr/>
          <a:lstStyle/>
          <a:p>
            <a:r>
              <a:rPr lang="de-DE" sz="2800" b="1" dirty="0"/>
              <a:t>THANK YOU VERY MUCH!</a:t>
            </a:r>
            <a:br>
              <a:rPr lang="de-DE" sz="2800" b="1" dirty="0"/>
            </a:b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100" dirty="0"/>
              <a:t>Contact</a:t>
            </a:r>
            <a:r>
              <a:rPr lang="de-DE" sz="2800" b="1" dirty="0"/>
              <a:t> </a:t>
            </a:r>
            <a:r>
              <a:rPr lang="de-DE" sz="1200" dirty="0"/>
              <a:t>Iris Vernekohl | iris.vernekohl@rub.de</a:t>
            </a:r>
            <a:br>
              <a:rPr lang="de-DE" sz="1200" dirty="0"/>
            </a:br>
            <a:endParaRPr lang="de-DE" sz="2800" dirty="0"/>
          </a:p>
        </p:txBody>
      </p:sp>
      <p:sp>
        <p:nvSpPr>
          <p:cNvPr id="2" name="Inhaltsplatzhalter 12">
            <a:extLst>
              <a:ext uri="{FF2B5EF4-FFF2-40B4-BE49-F238E27FC236}">
                <a16:creationId xmlns:a16="http://schemas.microsoft.com/office/drawing/2014/main" id="{C14FA0D4-06C6-B66D-8397-6AB041916692}"/>
              </a:ext>
            </a:extLst>
          </p:cNvPr>
          <p:cNvSpPr txBox="1">
            <a:spLocks/>
          </p:cNvSpPr>
          <p:nvPr/>
        </p:nvSpPr>
        <p:spPr>
          <a:xfrm>
            <a:off x="5220072" y="3651870"/>
            <a:ext cx="3384376" cy="1312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75000"/>
              <a:buFont typeface="Arial" panose="020B0604020202020204" pitchFamily="34" charset="0"/>
              <a:buNone/>
              <a:defRPr sz="15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9586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7B80F-940D-F602-BFFB-3A7B1CCD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RUHR UNIVERSITY BOCHUM </a:t>
            </a:r>
            <a:r>
              <a:rPr lang="de-DE" dirty="0"/>
              <a:t>AT A GLANCE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838514-51E5-1E96-AC7C-D09AFCC8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AAC6A8-F526-CAC7-8D8F-E562E1E9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0CECA9D-9D26-EBAA-BE74-79BBEF5C6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6F2F02E9-D1C4-DF56-5FE2-B3155DD1A6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2545" y="879203"/>
            <a:ext cx="4843142" cy="3482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52A023-D38A-39D0-4482-25A2012E3657}"/>
              </a:ext>
            </a:extLst>
          </p:cNvPr>
          <p:cNvSpPr txBox="1"/>
          <p:nvPr/>
        </p:nvSpPr>
        <p:spPr>
          <a:xfrm>
            <a:off x="4862215" y="1318256"/>
            <a:ext cx="377778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33994" lvl="2"/>
            <a:r>
              <a:rPr lang="de-DE" sz="1600" b="1" dirty="0">
                <a:solidFill>
                  <a:schemeClr val="tx2"/>
                </a:solidFill>
              </a:rPr>
              <a:t>BUILT TO CHANGE. </a:t>
            </a:r>
            <a:r>
              <a:rPr lang="de-DE" sz="1600" dirty="0">
                <a:solidFill>
                  <a:schemeClr val="tx2"/>
                </a:solidFill>
              </a:rPr>
              <a:t>SINCE 1965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D85DD-9FFC-442C-9741-8A26CB0F21DD}"/>
              </a:ext>
            </a:extLst>
          </p:cNvPr>
          <p:cNvSpPr txBox="1"/>
          <p:nvPr/>
        </p:nvSpPr>
        <p:spPr>
          <a:xfrm>
            <a:off x="3832545" y="3286405"/>
            <a:ext cx="1575845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400" dirty="0" err="1">
                <a:solidFill>
                  <a:schemeClr val="tx2"/>
                </a:solidFill>
              </a:rPr>
              <a:t>Sustainability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74B67A-83AB-5356-43CB-DD5B06058817}"/>
              </a:ext>
            </a:extLst>
          </p:cNvPr>
          <p:cNvSpPr txBox="1"/>
          <p:nvPr/>
        </p:nvSpPr>
        <p:spPr>
          <a:xfrm>
            <a:off x="3814702" y="3635486"/>
            <a:ext cx="2163263" cy="307777"/>
          </a:xfrm>
          <a:prstGeom prst="rect">
            <a:avLst/>
          </a:prstGeom>
          <a:solidFill>
            <a:srgbClr val="F8F20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400" dirty="0" err="1">
                <a:solidFill>
                  <a:schemeClr val="tx2"/>
                </a:solidFill>
              </a:rPr>
              <a:t>Internationalisation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2143AE-AC64-67B3-A1E9-92B89354BCDD}"/>
              </a:ext>
            </a:extLst>
          </p:cNvPr>
          <p:cNvSpPr txBox="1"/>
          <p:nvPr/>
        </p:nvSpPr>
        <p:spPr>
          <a:xfrm>
            <a:off x="3849534" y="2899778"/>
            <a:ext cx="1143797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400" dirty="0" err="1">
                <a:solidFill>
                  <a:schemeClr val="tx2"/>
                </a:solidFill>
              </a:rPr>
              <a:t>Diversity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1FF9B70-CA23-99B8-F7C8-0E1A23F72A57}"/>
              </a:ext>
            </a:extLst>
          </p:cNvPr>
          <p:cNvSpPr txBox="1"/>
          <p:nvPr/>
        </p:nvSpPr>
        <p:spPr>
          <a:xfrm>
            <a:off x="3832545" y="3996404"/>
            <a:ext cx="2523304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233994" lvl="2" algn="r"/>
            <a:r>
              <a:rPr lang="de-DE" sz="1400" dirty="0">
                <a:solidFill>
                  <a:schemeClr val="tx2"/>
                </a:solidFill>
              </a:rPr>
              <a:t>Digital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</a:rPr>
              <a:t>Transformation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82078B-5693-4E5D-B57B-9FCC12C261CE}"/>
              </a:ext>
            </a:extLst>
          </p:cNvPr>
          <p:cNvSpPr txBox="1"/>
          <p:nvPr/>
        </p:nvSpPr>
        <p:spPr>
          <a:xfrm>
            <a:off x="5548312" y="1785196"/>
            <a:ext cx="3777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BUILT TO TRANSFORM SOCIETY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A1EDB2A9-5B60-88B1-2A19-445C615A2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889822"/>
            <a:ext cx="3240087" cy="34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3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20CCD17A-8FCF-4535-8A4B-22011C7A4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72" y="375559"/>
            <a:ext cx="8208456" cy="468000"/>
          </a:xfrm>
        </p:spPr>
        <p:txBody>
          <a:bodyPr/>
          <a:lstStyle/>
          <a:p>
            <a:r>
              <a:rPr lang="de-DE" b="1" dirty="0"/>
              <a:t>TOWARDS</a:t>
            </a:r>
            <a:r>
              <a:rPr lang="de-DE" dirty="0"/>
              <a:t> A WHOLE-INSTITUTION APPROACH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E3C137E-C14D-49B1-AD9D-6F4D1D935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1372150"/>
            <a:ext cx="3384376" cy="217612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b="0" dirty="0"/>
              <a:t>Embedded in Vision &amp; Mission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b="0" dirty="0"/>
              <a:t>Strategic Alignment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b="0" dirty="0"/>
              <a:t>Cross-Cutting </a:t>
            </a:r>
            <a:r>
              <a:rPr lang="de-DE" sz="1600" b="0" dirty="0" err="1"/>
              <a:t>Theme</a:t>
            </a:r>
            <a:r>
              <a:rPr lang="de-DE" sz="1600" b="0" dirty="0"/>
              <a:t> (</a:t>
            </a:r>
            <a:r>
              <a:rPr lang="de-DE" sz="1600" b="0" i="1" dirty="0" err="1"/>
              <a:t>Principles</a:t>
            </a:r>
            <a:r>
              <a:rPr lang="de-DE" sz="1600" b="0" i="1" dirty="0"/>
              <a:t> </a:t>
            </a:r>
            <a:r>
              <a:rPr lang="de-DE" sz="1600" b="0" i="1" dirty="0" err="1"/>
              <a:t>to</a:t>
            </a:r>
            <a:r>
              <a:rPr lang="de-DE" sz="1600" b="0" i="1" dirty="0"/>
              <a:t> Implement Academic Freedom </a:t>
            </a:r>
            <a:r>
              <a:rPr lang="de-DE" sz="1600" b="0" i="1" dirty="0" err="1"/>
              <a:t>as</a:t>
            </a:r>
            <a:r>
              <a:rPr lang="de-DE" sz="1600" b="0" i="1" dirty="0"/>
              <a:t> a Right)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b="0" dirty="0"/>
              <a:t>International Office </a:t>
            </a:r>
            <a:r>
              <a:rPr lang="de-DE" sz="1600" b="0" dirty="0" err="1"/>
              <a:t>as</a:t>
            </a:r>
            <a:r>
              <a:rPr lang="de-DE" sz="1600" b="0" dirty="0"/>
              <a:t> Central </a:t>
            </a:r>
            <a:r>
              <a:rPr lang="de-DE" sz="1600" b="0" dirty="0" err="1"/>
              <a:t>Institutional</a:t>
            </a:r>
            <a:r>
              <a:rPr lang="de-DE" sz="1600" b="0" dirty="0"/>
              <a:t> </a:t>
            </a:r>
            <a:r>
              <a:rPr lang="de-DE" sz="1600" b="0" dirty="0" err="1"/>
              <a:t>Coordinator</a:t>
            </a:r>
            <a:r>
              <a:rPr lang="de-DE" sz="1600" b="0" dirty="0"/>
              <a:t>/Hub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b="0" dirty="0" err="1"/>
              <a:t>Creating</a:t>
            </a:r>
            <a:r>
              <a:rPr lang="de-DE" sz="1600" b="0" dirty="0"/>
              <a:t> Knowledge Networks:                   </a:t>
            </a:r>
            <a:r>
              <a:rPr lang="de-DE" sz="1600" b="0" dirty="0" err="1"/>
              <a:t>From</a:t>
            </a:r>
            <a:r>
              <a:rPr lang="de-DE" sz="1600" b="0" dirty="0"/>
              <a:t> </a:t>
            </a:r>
            <a:r>
              <a:rPr lang="de-DE" sz="1600" b="0" dirty="0" err="1"/>
              <a:t>Local</a:t>
            </a:r>
            <a:r>
              <a:rPr lang="de-DE" sz="1600" b="0" dirty="0"/>
              <a:t> </a:t>
            </a:r>
            <a:r>
              <a:rPr lang="de-DE" sz="1600" b="0" dirty="0" err="1"/>
              <a:t>to</a:t>
            </a:r>
            <a:r>
              <a:rPr lang="de-DE" sz="1600" b="0" dirty="0"/>
              <a:t> International  </a:t>
            </a:r>
          </a:p>
          <a:p>
            <a:endParaRPr lang="de-DE" sz="1800" b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E67B04-D47F-4708-B7E2-51627CE4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| ggf. weitere Angaben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032F54-520F-489B-927A-E982924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2BD7BD6B-4511-BF0B-A92D-6DF7141858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177" b="5177"/>
          <a:stretch>
            <a:fillRect/>
          </a:stretch>
        </p:blipFill>
        <p:spPr>
          <a:xfrm>
            <a:off x="468413" y="1203596"/>
            <a:ext cx="4274731" cy="3024337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6AC52A0-E01E-A94A-B1FB-0F2BA8D374DA}"/>
              </a:ext>
            </a:extLst>
          </p:cNvPr>
          <p:cNvSpPr txBox="1"/>
          <p:nvPr/>
        </p:nvSpPr>
        <p:spPr>
          <a:xfrm>
            <a:off x="1115616" y="799531"/>
            <a:ext cx="6732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2"/>
                </a:solidFill>
              </a:rPr>
              <a:t>ACADEMIC FREEDOM-ACADEMIC SOLIDARITY- ACADEMIC RESPONSBILITY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830731-1CAF-4D82-4412-FB8B19BBD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5856" y="1243909"/>
            <a:ext cx="1394519" cy="8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CAC28F6-A4FF-477B-8781-A79F1DF6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284382"/>
            <a:ext cx="7920424" cy="468000"/>
          </a:xfrm>
        </p:spPr>
        <p:txBody>
          <a:bodyPr/>
          <a:lstStyle/>
          <a:p>
            <a:r>
              <a:rPr lang="de-DE" sz="2400" b="1" dirty="0"/>
              <a:t>SCHOLARS AT RISK PROGRAM </a:t>
            </a:r>
            <a:r>
              <a:rPr lang="de-DE" sz="2400" dirty="0"/>
              <a:t>@RUHR U BOCHUM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6D54C26-918D-4A11-B056-DA6D2F9EA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00" y="795556"/>
            <a:ext cx="5904200" cy="2946831"/>
          </a:xfrm>
        </p:spPr>
        <p:txBody>
          <a:bodyPr/>
          <a:lstStyle/>
          <a:p>
            <a:pPr lvl="2"/>
            <a:r>
              <a:rPr lang="de-DE" sz="1400" b="1" dirty="0"/>
              <a:t>Hosting Scheme &amp; Support Services</a:t>
            </a:r>
          </a:p>
          <a:p>
            <a:pPr lvl="2"/>
            <a:r>
              <a:rPr lang="de-DE" sz="1400" b="1" dirty="0"/>
              <a:t>Generation of Third Party Funds </a:t>
            </a:r>
            <a:r>
              <a:rPr lang="de-DE" sz="1400" dirty="0"/>
              <a:t>(e.g. Philipp Schwartz Initiative) </a:t>
            </a:r>
          </a:p>
          <a:p>
            <a:pPr lvl="2"/>
            <a:r>
              <a:rPr lang="de-DE" sz="1400" b="1" dirty="0"/>
              <a:t>Teaching and Learning: </a:t>
            </a:r>
            <a:r>
              <a:rPr lang="de-DE" sz="1400" dirty="0"/>
              <a:t>Scholars at Risk </a:t>
            </a:r>
            <a:r>
              <a:rPr lang="de-DE" sz="1400" dirty="0" err="1"/>
              <a:t>Advocacy</a:t>
            </a:r>
            <a:r>
              <a:rPr lang="de-DE" sz="1400" dirty="0"/>
              <a:t> Seminar &amp;  Schülerlabor „Academia in Danger“ (</a:t>
            </a:r>
            <a:r>
              <a:rPr lang="de-DE" sz="1400" dirty="0" err="1"/>
              <a:t>for</a:t>
            </a:r>
            <a:r>
              <a:rPr lang="de-DE" sz="1400" dirty="0"/>
              <a:t> High School </a:t>
            </a:r>
            <a:r>
              <a:rPr lang="de-DE" sz="1400" dirty="0" err="1"/>
              <a:t>Students</a:t>
            </a:r>
            <a:r>
              <a:rPr lang="de-DE" sz="1400" dirty="0"/>
              <a:t>), Public </a:t>
            </a:r>
            <a:r>
              <a:rPr lang="de-DE" sz="1400" dirty="0" err="1"/>
              <a:t>Lecture</a:t>
            </a:r>
            <a:r>
              <a:rPr lang="de-DE" sz="1400" dirty="0"/>
              <a:t> Series</a:t>
            </a:r>
          </a:p>
          <a:p>
            <a:pPr lvl="2"/>
            <a:r>
              <a:rPr lang="de-DE" sz="1400" b="1" dirty="0"/>
              <a:t>Research: </a:t>
            </a:r>
            <a:r>
              <a:rPr lang="de-DE" sz="1400" dirty="0" err="1"/>
              <a:t>Promoting</a:t>
            </a:r>
            <a:r>
              <a:rPr lang="de-DE" sz="1400" dirty="0"/>
              <a:t> Scientific </a:t>
            </a:r>
            <a:r>
              <a:rPr lang="de-DE" sz="1400" dirty="0" err="1"/>
              <a:t>Enquiry</a:t>
            </a:r>
            <a:r>
              <a:rPr lang="de-DE" sz="1400" dirty="0"/>
              <a:t> and </a:t>
            </a:r>
            <a:r>
              <a:rPr lang="de-DE" sz="1400" dirty="0" err="1"/>
              <a:t>Reflection</a:t>
            </a:r>
            <a:endParaRPr lang="de-DE" sz="1400" dirty="0"/>
          </a:p>
          <a:p>
            <a:pPr lvl="2"/>
            <a:r>
              <a:rPr lang="de-DE" sz="1400" b="1" dirty="0"/>
              <a:t>Staff Trainings &amp; Exchanges</a:t>
            </a:r>
          </a:p>
          <a:p>
            <a:pPr lvl="2"/>
            <a:r>
              <a:rPr lang="de-DE" sz="1400" b="1" dirty="0"/>
              <a:t>Awareness Raising &amp; Public Outreach</a:t>
            </a:r>
          </a:p>
          <a:p>
            <a:pPr lvl="2"/>
            <a:r>
              <a:rPr lang="de-DE" sz="1400" b="1" dirty="0"/>
              <a:t>Public Policy and Human Rights </a:t>
            </a:r>
            <a:r>
              <a:rPr lang="de-DE" sz="1400" b="1" dirty="0" err="1"/>
              <a:t>Advocacy</a:t>
            </a:r>
            <a:endParaRPr lang="de-DE" sz="1400" b="1" dirty="0"/>
          </a:p>
          <a:p>
            <a:pPr lvl="2"/>
            <a:r>
              <a:rPr lang="de-DE" sz="1400" b="1" dirty="0"/>
              <a:t>Special Support Programms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Ukrainian</a:t>
            </a:r>
            <a:r>
              <a:rPr lang="de-DE" sz="1400" b="1" dirty="0"/>
              <a:t> Scholars and </a:t>
            </a:r>
            <a:r>
              <a:rPr lang="de-DE" sz="1400" b="1" dirty="0" err="1"/>
              <a:t>Institutions</a:t>
            </a:r>
            <a:r>
              <a:rPr lang="de-DE" sz="1400" b="1" dirty="0"/>
              <a:t> at Risk</a:t>
            </a:r>
          </a:p>
          <a:p>
            <a:pPr lvl="2"/>
            <a:r>
              <a:rPr lang="de-DE" sz="1400" b="1" dirty="0" err="1"/>
              <a:t>Promoting</a:t>
            </a:r>
            <a:r>
              <a:rPr lang="de-DE" sz="1400" b="1" dirty="0"/>
              <a:t> </a:t>
            </a:r>
            <a:r>
              <a:rPr lang="de-DE" sz="1400" b="1" dirty="0" err="1"/>
              <a:t>Responsible</a:t>
            </a:r>
            <a:r>
              <a:rPr lang="de-DE" sz="1400" b="1" dirty="0"/>
              <a:t> </a:t>
            </a:r>
            <a:r>
              <a:rPr lang="de-DE" sz="1400" b="1" dirty="0" err="1"/>
              <a:t>Internationalization</a:t>
            </a:r>
            <a:endParaRPr lang="de-DE" sz="1400" b="1" dirty="0"/>
          </a:p>
          <a:p>
            <a:pPr lvl="2"/>
            <a:r>
              <a:rPr lang="de-DE" sz="1400" b="1" dirty="0"/>
              <a:t>Knowledge Networks: </a:t>
            </a:r>
            <a:r>
              <a:rPr lang="de-DE" sz="1400" b="1" dirty="0" err="1"/>
              <a:t>From</a:t>
            </a:r>
            <a:r>
              <a:rPr lang="de-DE" sz="1400" b="1" dirty="0"/>
              <a:t> </a:t>
            </a:r>
            <a:r>
              <a:rPr lang="de-DE" sz="1400" b="1" dirty="0" err="1"/>
              <a:t>Local</a:t>
            </a:r>
            <a:r>
              <a:rPr lang="de-DE" sz="1400" b="1" dirty="0"/>
              <a:t> </a:t>
            </a:r>
            <a:r>
              <a:rPr lang="de-DE" sz="1400" b="1" dirty="0" err="1"/>
              <a:t>to</a:t>
            </a:r>
            <a:r>
              <a:rPr lang="de-DE" sz="1400" b="1" dirty="0"/>
              <a:t> Global</a:t>
            </a:r>
            <a:endParaRPr lang="de-DE" sz="1400" dirty="0"/>
          </a:p>
          <a:p>
            <a:pPr marL="0" lvl="2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C48895-485F-4363-97AB-33D42E57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88CEBF-B030-42C6-B93E-274AF2C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742D070-F3EE-6DFA-68EC-11F38C3A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035" y="910007"/>
            <a:ext cx="1908040" cy="164710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1C8AF30-3D00-BEA9-3E95-86FB59009AAF}"/>
              </a:ext>
            </a:extLst>
          </p:cNvPr>
          <p:cNvSpPr txBox="1"/>
          <p:nvPr/>
        </p:nvSpPr>
        <p:spPr>
          <a:xfrm>
            <a:off x="6533946" y="2896814"/>
            <a:ext cx="23042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https://fragile-freiheit.de/en/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5079331-35C4-FC24-B733-CB221AA4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59" y="2584823"/>
            <a:ext cx="1910884" cy="25762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E690953F-FE75-502C-E078-5ABCD34A9D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4340219"/>
                  </p:ext>
                </p:extLst>
              </p:nvPr>
            </p:nvGraphicFramePr>
            <p:xfrm>
              <a:off x="-3187460" y="3672080"/>
              <a:ext cx="2286000" cy="1285875"/>
            </p:xfrm>
            <a:graphic>
              <a:graphicData uri="http://schemas.microsoft.com/office/powerpoint/2016/slidezoom">
                <pslz:sldZm>
                  <pslz:sldZmObj sldId="614" cId="1873008528">
                    <pslz:zmPr id="{E441945C-79BF-4560-B6FD-496F4F2D88B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Folienzoom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690953F-FE75-502C-E078-5ABCD34A9D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187460" y="3672080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F0DC6391-6475-49B5-ACF9-24096F401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265" y="3278152"/>
            <a:ext cx="1668810" cy="111254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CA34BCA-2EFF-88E3-F194-046430A7D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2068" y="4093370"/>
            <a:ext cx="1963755" cy="2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0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5.jpg">
            <a:extLst>
              <a:ext uri="{FF2B5EF4-FFF2-40B4-BE49-F238E27FC236}">
                <a16:creationId xmlns:a16="http://schemas.microsoft.com/office/drawing/2014/main" id="{0E5D1C9B-7FDE-6724-7027-1557BFC877C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8511" y="2952711"/>
            <a:ext cx="1368153" cy="1440160"/>
          </a:xfrm>
          <a:prstGeom prst="rect">
            <a:avLst/>
          </a:prstGeom>
          <a:ln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B467EE-07E7-7205-60F0-704D7E23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98" y="181727"/>
            <a:ext cx="8208456" cy="468000"/>
          </a:xfrm>
        </p:spPr>
        <p:txBody>
          <a:bodyPr/>
          <a:lstStyle/>
          <a:p>
            <a:r>
              <a:rPr lang="de-DE" sz="2400" b="1" dirty="0"/>
              <a:t>RUHR U BOCHUM SUPPORT FOR SCHOLARS AT RISK:</a:t>
            </a:r>
            <a:r>
              <a:rPr lang="de-DE" sz="2400" dirty="0"/>
              <a:t> FACTS &amp; FIGURES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6BE113-FF74-1534-77A5-F5958F5E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5C9382-B37E-9528-2229-7545571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F85C36-4FAB-524A-DE36-B63017AE114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3452" y="1093171"/>
            <a:ext cx="426087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When</a:t>
            </a:r>
            <a:r>
              <a:rPr lang="de-DE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 </a:t>
            </a:r>
            <a:r>
              <a:rPr lang="de-D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it</a:t>
            </a:r>
            <a:r>
              <a:rPr lang="de-DE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 all </a:t>
            </a:r>
            <a:r>
              <a:rPr lang="de-DE" sz="1600" dirty="0" err="1">
                <a:latin typeface="Aptos" panose="020B0004020202020204" pitchFamily="34" charset="0"/>
                <a:ea typeface="Aptos" panose="020B0004020202020204" pitchFamily="34" charset="0"/>
              </a:rPr>
              <a:t>started</a:t>
            </a:r>
            <a:r>
              <a:rPr lang="de-DE" sz="1600" dirty="0">
                <a:latin typeface="Aptos" panose="020B0004020202020204" pitchFamily="34" charset="0"/>
                <a:ea typeface="Aptos" panose="020B0004020202020204" pitchFamily="34" charset="0"/>
              </a:rPr>
              <a:t> @RUB in </a:t>
            </a:r>
            <a:r>
              <a:rPr lang="de-DE" sz="1600" dirty="0" err="1">
                <a:latin typeface="Aptos" panose="020B0004020202020204" pitchFamily="34" charset="0"/>
                <a:ea typeface="Aptos" panose="020B0004020202020204" pitchFamily="34" charset="0"/>
              </a:rPr>
              <a:t>the</a:t>
            </a:r>
            <a:r>
              <a:rPr lang="de-DE" sz="1600" dirty="0">
                <a:latin typeface="Aptos" panose="020B0004020202020204" pitchFamily="34" charset="0"/>
                <a:ea typeface="Aptos" panose="020B0004020202020204" pitchFamily="34" charset="0"/>
              </a:rPr>
              <a:t> 1960s:  </a:t>
            </a:r>
            <a:r>
              <a:rPr lang="de-DE" sz="1600" b="0" dirty="0">
                <a:latin typeface="Aptos" panose="020B0004020202020204" pitchFamily="34" charset="0"/>
                <a:ea typeface="Aptos" panose="020B0004020202020204" pitchFamily="34" charset="0"/>
              </a:rPr>
              <a:t>Hosting &amp; Fellowships </a:t>
            </a:r>
            <a:r>
              <a:rPr lang="de-DE" sz="1600" b="0" dirty="0" err="1">
                <a:latin typeface="Aptos" panose="020B0004020202020204" pitchFamily="34" charset="0"/>
                <a:ea typeface="Aptos" panose="020B0004020202020204" pitchFamily="34" charset="0"/>
              </a:rPr>
              <a:t>for</a:t>
            </a:r>
            <a:r>
              <a:rPr lang="de-DE" sz="1600" b="0" dirty="0">
                <a:latin typeface="Aptos" panose="020B0004020202020204" pitchFamily="34" charset="0"/>
                <a:ea typeface="Aptos" panose="020B0004020202020204" pitchFamily="34" charset="0"/>
              </a:rPr>
              <a:t> Researchers </a:t>
            </a:r>
            <a:r>
              <a:rPr lang="de-DE" sz="1600" b="0" dirty="0" err="1">
                <a:latin typeface="Aptos" panose="020B0004020202020204" pitchFamily="34" charset="0"/>
                <a:ea typeface="Aptos" panose="020B0004020202020204" pitchFamily="34" charset="0"/>
              </a:rPr>
              <a:t>from</a:t>
            </a:r>
            <a:r>
              <a:rPr lang="de-DE" sz="1600" b="0" dirty="0">
                <a:latin typeface="Aptos" panose="020B0004020202020204" pitchFamily="34" charset="0"/>
                <a:ea typeface="Aptos" panose="020B0004020202020204" pitchFamily="34" charset="0"/>
              </a:rPr>
              <a:t> Afghanistan, Afghanistan Institute &amp; </a:t>
            </a:r>
            <a:r>
              <a:rPr lang="de-DE" sz="1600" b="0" dirty="0" err="1">
                <a:latin typeface="Aptos" panose="020B0004020202020204" pitchFamily="34" charset="0"/>
                <a:ea typeface="Aptos" panose="020B0004020202020204" pitchFamily="34" charset="0"/>
              </a:rPr>
              <a:t>Program</a:t>
            </a:r>
            <a:endParaRPr lang="de-DE" sz="1600" b="0" dirty="0">
              <a:latin typeface="Aptos" panose="020B0004020202020204" pitchFamily="34" charset="0"/>
              <a:ea typeface="Aptos" panose="020B0004020202020204" pitchFamily="34" charset="0"/>
            </a:endParaRPr>
          </a:p>
          <a:p>
            <a:r>
              <a:rPr lang="de-DE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Fellowships </a:t>
            </a:r>
            <a:r>
              <a:rPr lang="de-D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for</a:t>
            </a:r>
            <a:r>
              <a:rPr lang="de-DE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 RAR </a:t>
            </a:r>
            <a:r>
              <a:rPr lang="de-D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since</a:t>
            </a:r>
            <a:r>
              <a:rPr lang="de-DE" sz="16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 2016: </a:t>
            </a:r>
            <a:r>
              <a:rPr lang="de-DE" sz="1600" b="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60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Philipp Schwartz Fellowships (</a:t>
            </a:r>
            <a:r>
              <a:rPr lang="de-DE" sz="1600" b="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Avh</a:t>
            </a:r>
            <a:r>
              <a:rPr lang="de-DE" sz="1600" b="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latin typeface="Aptos" panose="020B0004020202020204" pitchFamily="34" charset="0"/>
                <a:ea typeface="Aptos" panose="020B0004020202020204" pitchFamily="34" charset="0"/>
              </a:rPr>
              <a:t>Walter Benjamin Fellowships (DFG)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Scholar Rescue Fund Fellowships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Hilde Domin Fellowships (DAAD)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latin typeface="Aptos" panose="020B0004020202020204" pitchFamily="34" charset="0"/>
                <a:ea typeface="Aptos" panose="020B0004020202020204" pitchFamily="34" charset="0"/>
              </a:rPr>
              <a:t>Other Sources</a:t>
            </a:r>
            <a:endParaRPr lang="de-DE" b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F6740E-AB47-2269-AE02-4610C898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16016" y="1197139"/>
            <a:ext cx="4427984" cy="1806660"/>
          </a:xfrm>
          <a:prstGeom prst="rect">
            <a:avLst/>
          </a:prstGeom>
        </p:spPr>
      </p:pic>
      <p:pic>
        <p:nvPicPr>
          <p:cNvPr id="16" name="image14.jpg">
            <a:extLst>
              <a:ext uri="{FF2B5EF4-FFF2-40B4-BE49-F238E27FC236}">
                <a16:creationId xmlns:a16="http://schemas.microsoft.com/office/drawing/2014/main" id="{F146F7A5-2CEC-5401-A216-BF6E43D5964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812360" y="2989457"/>
            <a:ext cx="1224136" cy="1382493"/>
          </a:xfrm>
          <a:prstGeom prst="rect">
            <a:avLst/>
          </a:prstGeom>
          <a:ln/>
        </p:spPr>
      </p:pic>
      <p:pic>
        <p:nvPicPr>
          <p:cNvPr id="19" name="Picture 19775038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152EF2-A223-1F8E-4187-D0E65B74D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63819"/>
            <a:ext cx="1733616" cy="12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30624" y="1343016"/>
            <a:ext cx="4212446" cy="2644469"/>
          </a:xfrm>
        </p:spPr>
        <p:txBody>
          <a:bodyPr/>
          <a:lstStyle/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Fellowships (e.g. Philipp Schwartz Initiative, DFG Walter Benjamin, DAAD Hilde Domin)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Welcome Services: Information, Orientation &amp; Advice             (visa, registration, family services, housing support, </a:t>
            </a:r>
            <a:r>
              <a:rPr lang="en-US" sz="1200" dirty="0" err="1">
                <a:solidFill>
                  <a:srgbClr val="17365C"/>
                </a:solidFill>
              </a:rPr>
              <a:t>IT.Services</a:t>
            </a:r>
            <a:r>
              <a:rPr lang="en-US" sz="1200" dirty="0">
                <a:solidFill>
                  <a:srgbClr val="17365C"/>
                </a:solidFill>
              </a:rPr>
              <a:t>)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Research Support Services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Transfer and Start Up Support Services 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Social and Interdisciplinary Networking Events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Psychological/Trauma Counselling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Professional Development &amp; Training Programs 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Academic Mentoring &amp; Coaching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  <a:latin typeface="Arial"/>
                <a:cs typeface="Arial"/>
              </a:rPr>
              <a:t>Antidiscrimination Office, Ombudsperson</a:t>
            </a:r>
          </a:p>
          <a:p>
            <a:pPr lvl="2">
              <a:lnSpc>
                <a:spcPct val="100000"/>
              </a:lnSpc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rgbClr val="17365C"/>
                </a:solidFill>
              </a:rPr>
              <a:t>Integration into (International) Collaborations &amp; Networks</a:t>
            </a:r>
          </a:p>
          <a:p>
            <a:pPr marL="0" lvl="2" indent="0">
              <a:lnSpc>
                <a:spcPct val="100000"/>
              </a:lnSpc>
              <a:buClr>
                <a:schemeClr val="tx2"/>
              </a:buClr>
              <a:buSzPct val="130000"/>
              <a:buNone/>
              <a:defRPr/>
            </a:pPr>
            <a:endParaRPr lang="en-US" sz="1200" dirty="0">
              <a:solidFill>
                <a:srgbClr val="17365C"/>
              </a:solidFill>
              <a:latin typeface="Arial"/>
              <a:cs typeface="Arial"/>
            </a:endParaRPr>
          </a:p>
          <a:p>
            <a:pPr marL="0" lvl="2" indent="0">
              <a:lnSpc>
                <a:spcPct val="100000"/>
              </a:lnSpc>
              <a:buClr>
                <a:srgbClr val="8DAE10"/>
              </a:buClr>
              <a:buSzPct val="130000"/>
              <a:buNone/>
              <a:defRPr/>
            </a:pPr>
            <a:endParaRPr lang="de-DE" sz="105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C8FC03C-C266-4645-ABC5-645062898383}" type="slidenum">
              <a:rPr lang="de-DE"/>
              <a:t>6</a:t>
            </a:fld>
            <a:r>
              <a:rPr lang="de-DE" dirty="0"/>
              <a:t> </a:t>
            </a:r>
            <a:endParaRPr dirty="0"/>
          </a:p>
        </p:txBody>
      </p:sp>
      <p:sp>
        <p:nvSpPr>
          <p:cNvPr id="2" name="Titel 23"/>
          <p:cNvSpPr>
            <a:spLocks noGrp="1"/>
          </p:cNvSpPr>
          <p:nvPr/>
        </p:nvSpPr>
        <p:spPr bwMode="auto">
          <a:xfrm>
            <a:off x="492994" y="283500"/>
            <a:ext cx="8547254" cy="377693"/>
          </a:xfrm>
          <a:prstGeom prst="rect">
            <a:avLst/>
          </a:prstGeom>
          <a:noFill/>
        </p:spPr>
        <p:txBody>
          <a:bodyPr vert="horz" wrap="square" lIns="67500" tIns="54000" rIns="108000" bIns="0" rtlCol="0" anchor="t" anchorCtr="0">
            <a:sp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buFont typeface="Arial"/>
              <a:buNone/>
              <a:defRPr sz="2700" b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100" b="1" dirty="0"/>
              <a:t>LOCAL NETWORKS: </a:t>
            </a:r>
            <a:r>
              <a:rPr lang="de-DE" sz="2100" dirty="0"/>
              <a:t>UNIVERSITY WITHOUT BORDERS</a:t>
            </a:r>
            <a:endParaRPr sz="21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6BC9D7-4C12-5EEC-640D-1E293483F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936" y="1174125"/>
            <a:ext cx="1741572" cy="108848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52A40E1-6A04-202D-FA7E-22501A0994C2}"/>
              </a:ext>
            </a:extLst>
          </p:cNvPr>
          <p:cNvSpPr txBox="1"/>
          <p:nvPr/>
        </p:nvSpPr>
        <p:spPr>
          <a:xfrm>
            <a:off x="497972" y="759159"/>
            <a:ext cx="759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lnSpc>
                <a:spcPct val="100000"/>
              </a:lnSpc>
              <a:buClr>
                <a:schemeClr val="tx2"/>
              </a:buClr>
              <a:buSzPct val="130000"/>
              <a:buNone/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Tailor-made programs, services and fellowships for </a:t>
            </a:r>
            <a:r>
              <a:rPr lang="en-US" sz="1400" b="1" dirty="0">
                <a:solidFill>
                  <a:srgbClr val="0070C0"/>
                </a:solidFill>
                <a:latin typeface="Arial"/>
                <a:cs typeface="Arial"/>
              </a:rPr>
              <a:t>at-risk, refugee and </a:t>
            </a:r>
            <a:r>
              <a:rPr lang="en-US" sz="1400" b="1" dirty="0" err="1">
                <a:solidFill>
                  <a:srgbClr val="0070C0"/>
                </a:solidFill>
                <a:latin typeface="Arial"/>
                <a:cs typeface="Arial"/>
              </a:rPr>
              <a:t>forcely</a:t>
            </a:r>
            <a:r>
              <a:rPr lang="en-US" sz="1400" b="1" dirty="0">
                <a:solidFill>
                  <a:srgbClr val="0070C0"/>
                </a:solidFill>
                <a:latin typeface="Arial"/>
                <a:cs typeface="Arial"/>
              </a:rPr>
              <a:t> displaced researchers </a:t>
            </a: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and students</a:t>
            </a:r>
          </a:p>
        </p:txBody>
      </p:sp>
      <p:pic>
        <p:nvPicPr>
          <p:cNvPr id="27" name="Bildplatzhalter 7">
            <a:extLst>
              <a:ext uri="{FF2B5EF4-FFF2-40B4-BE49-F238E27FC236}">
                <a16:creationId xmlns:a16="http://schemas.microsoft.com/office/drawing/2014/main" id="{D18BB03E-D7DC-D697-6768-FA84B2DF22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" r="42"/>
          <a:stretch>
            <a:fillRect/>
          </a:stretch>
        </p:blipFill>
        <p:spPr>
          <a:xfrm>
            <a:off x="6044462" y="3300330"/>
            <a:ext cx="924825" cy="580859"/>
          </a:xfrm>
          <a:prstGeom prst="rect">
            <a:avLst/>
          </a:prstGeom>
        </p:spPr>
      </p:pic>
      <p:pic>
        <p:nvPicPr>
          <p:cNvPr id="15" name="Inhaltsplatzhalter 11">
            <a:extLst>
              <a:ext uri="{FF2B5EF4-FFF2-40B4-BE49-F238E27FC236}">
                <a16:creationId xmlns:a16="http://schemas.microsoft.com/office/drawing/2014/main" id="{42072F2D-C709-0161-0A1B-2C02850B1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03" y="3281197"/>
            <a:ext cx="842848" cy="5613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FEB7AA7-A426-495B-EF88-3C3FFB337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82104" y="3379822"/>
            <a:ext cx="945972" cy="364081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6AABA23-A4D2-9A3A-77E8-B23F2214891E}"/>
              </a:ext>
            </a:extLst>
          </p:cNvPr>
          <p:cNvGrpSpPr/>
          <p:nvPr/>
        </p:nvGrpSpPr>
        <p:grpSpPr>
          <a:xfrm>
            <a:off x="6540973" y="1271122"/>
            <a:ext cx="2694714" cy="775027"/>
            <a:chOff x="293110" y="1389104"/>
            <a:chExt cx="2694714" cy="77502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C12DFBF-667C-FC24-6749-15399675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10" y="1695433"/>
              <a:ext cx="702709" cy="468000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7A930C4-849C-B3F6-0D38-230C5F58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4625" y="1696131"/>
              <a:ext cx="702709" cy="46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C63EAE3-3A82-E5A3-9A3C-E7707FCDF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37097" y="1678169"/>
              <a:ext cx="702709" cy="467999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18E4DCE-F0F7-DB3A-7E4D-D972361E9DA4}"/>
                </a:ext>
              </a:extLst>
            </p:cNvPr>
            <p:cNvSpPr txBox="1"/>
            <p:nvPr/>
          </p:nvSpPr>
          <p:spPr>
            <a:xfrm>
              <a:off x="899592" y="1389104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>
                  <a:solidFill>
                    <a:schemeClr val="tx2"/>
                  </a:solidFill>
                </a:rPr>
                <a:t>Rectorate</a:t>
              </a:r>
              <a:endParaRPr lang="de-DE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F92FD943-32F9-D6D5-E40B-F2A8294B5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792" y="2321863"/>
            <a:ext cx="972490" cy="6390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FCA237E-6FCD-872A-5D05-4A0B201B21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0611" y="2420394"/>
            <a:ext cx="972490" cy="60780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509BEE9-0007-6120-A619-DA50D97AD6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4086" y="2390849"/>
            <a:ext cx="948968" cy="63149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F2E095D4-BA24-6BC1-F0F3-58855820B225}"/>
              </a:ext>
            </a:extLst>
          </p:cNvPr>
          <p:cNvSpPr txBox="1"/>
          <p:nvPr/>
        </p:nvSpPr>
        <p:spPr>
          <a:xfrm>
            <a:off x="5135611" y="2151330"/>
            <a:ext cx="1741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Arial"/>
                <a:cs typeface="Arial"/>
              </a:rPr>
              <a:t>International Office</a:t>
            </a: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437B8A-C63F-AA5A-3AE5-1311449FBB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1656" y="382648"/>
            <a:ext cx="972491" cy="64767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7869999-522B-91CF-B7A0-4652D8ED5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321697" y="3971975"/>
            <a:ext cx="1741906" cy="50835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62B726E-AE5C-D826-7F3B-D6744B6817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707509" y="3872378"/>
            <a:ext cx="823773" cy="57664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1DEDCB1-480C-1FE3-0F69-5481A25B81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5037" y="3197883"/>
            <a:ext cx="1098963" cy="5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2E6EB-CE8E-B0CC-070F-CF77D9D2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216000"/>
            <a:ext cx="9070694" cy="468000"/>
          </a:xfrm>
        </p:spPr>
        <p:txBody>
          <a:bodyPr/>
          <a:lstStyle/>
          <a:p>
            <a:r>
              <a:rPr lang="de-DE" sz="2400" b="1" dirty="0"/>
              <a:t>REGIONAL NETWORKS</a:t>
            </a:r>
            <a:r>
              <a:rPr lang="de-DE" sz="2400" dirty="0"/>
              <a:t>: UNIVERSITY ALLIANCE RUHR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1ED79C-B381-83C7-FABD-C6296479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117" y="1693538"/>
            <a:ext cx="4084331" cy="29085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Fedor </a:t>
            </a:r>
            <a:r>
              <a:rPr lang="de-DE" sz="1400" b="0" dirty="0" err="1"/>
              <a:t>Stepun</a:t>
            </a:r>
            <a:r>
              <a:rPr lang="de-DE" sz="1400" b="0" dirty="0"/>
              <a:t> Fellowships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DAAD Digital Laboratories </a:t>
            </a:r>
            <a:r>
              <a:rPr lang="de-DE" sz="1400" b="0" dirty="0" err="1"/>
              <a:t>for</a:t>
            </a:r>
            <a:r>
              <a:rPr lang="de-DE" sz="1400" b="0" dirty="0"/>
              <a:t> </a:t>
            </a:r>
            <a:r>
              <a:rPr lang="de-DE" sz="1400" b="0" dirty="0" err="1"/>
              <a:t>Students</a:t>
            </a:r>
            <a:r>
              <a:rPr lang="de-DE" sz="1400" b="0" dirty="0"/>
              <a:t> at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Benefit Concert &amp; Poetry </a:t>
            </a:r>
            <a:r>
              <a:rPr lang="de-DE" sz="1400" b="0" dirty="0" err="1"/>
              <a:t>for</a:t>
            </a:r>
            <a:r>
              <a:rPr lang="de-DE" sz="1400" b="0" dirty="0"/>
              <a:t> </a:t>
            </a:r>
            <a:r>
              <a:rPr lang="de-DE" sz="1400" b="0" dirty="0" err="1"/>
              <a:t>Ukrainian</a:t>
            </a:r>
            <a:r>
              <a:rPr lang="de-DE" sz="1400" b="0" dirty="0"/>
              <a:t> Partner </a:t>
            </a:r>
            <a:r>
              <a:rPr lang="de-DE" sz="1400" b="0" dirty="0" err="1"/>
              <a:t>Institutions</a:t>
            </a:r>
            <a:r>
              <a:rPr lang="de-DE" sz="1400" b="0" dirty="0"/>
              <a:t> </a:t>
            </a:r>
            <a:r>
              <a:rPr lang="de-DE" sz="1400" b="0" dirty="0" err="1"/>
              <a:t>by</a:t>
            </a:r>
            <a:r>
              <a:rPr lang="de-DE" sz="1400" b="0" dirty="0"/>
              <a:t> Serhij Zhadan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DniPro</a:t>
            </a:r>
            <a:r>
              <a:rPr lang="de-DE" sz="1400" b="0" dirty="0"/>
              <a:t> NRW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Exhibition „Pictures </a:t>
            </a:r>
            <a:r>
              <a:rPr lang="de-DE" sz="1400" b="0" dirty="0" err="1"/>
              <a:t>from</a:t>
            </a:r>
            <a:r>
              <a:rPr lang="de-DE" sz="1400" b="0" dirty="0"/>
              <a:t> Bachmut“ (V. </a:t>
            </a:r>
            <a:r>
              <a:rPr lang="de-DE" sz="1400" b="0" dirty="0" err="1"/>
              <a:t>Ivleva</a:t>
            </a:r>
            <a:r>
              <a:rPr lang="de-DE" sz="14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Faculty and </a:t>
            </a:r>
            <a:r>
              <a:rPr lang="de-DE" sz="1400" b="0" dirty="0" err="1"/>
              <a:t>Institutional</a:t>
            </a:r>
            <a:r>
              <a:rPr lang="de-DE" sz="1400" b="0" dirty="0"/>
              <a:t> Partnerships </a:t>
            </a:r>
            <a:r>
              <a:rPr lang="de-DE" sz="1400" b="0" dirty="0" err="1"/>
              <a:t>with</a:t>
            </a:r>
            <a:r>
              <a:rPr lang="de-DE" sz="1400" b="0" dirty="0"/>
              <a:t> </a:t>
            </a:r>
            <a:r>
              <a:rPr lang="de-DE" sz="1400" b="0" dirty="0" err="1"/>
              <a:t>Ukrainian</a:t>
            </a:r>
            <a:r>
              <a:rPr lang="de-DE" sz="1400" b="0" dirty="0"/>
              <a:t> </a:t>
            </a:r>
            <a:r>
              <a:rPr lang="de-DE" sz="1400" b="0" dirty="0" err="1"/>
              <a:t>Universities</a:t>
            </a:r>
            <a:r>
              <a:rPr lang="de-DE" sz="1400" b="0" dirty="0"/>
              <a:t> &amp; Mobility Schemes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2EA9AA-950B-C999-966C-D7CA607C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720D91-A3B9-DDC1-FF59-A5FDA2AC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23B045-A257-9D31-719F-C55D512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72" y="773094"/>
            <a:ext cx="1797682" cy="14890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A61BA23-6749-098C-03E7-C49EC5EC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693506"/>
            <a:ext cx="2650693" cy="7586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1C627C8-FB23-4088-CBBC-47F58117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84" y="771728"/>
            <a:ext cx="2087760" cy="1516435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D98D067-0BEB-B587-2C8A-7847628F0BEF}"/>
              </a:ext>
            </a:extLst>
          </p:cNvPr>
          <p:cNvGrpSpPr/>
          <p:nvPr/>
        </p:nvGrpSpPr>
        <p:grpSpPr>
          <a:xfrm>
            <a:off x="450000" y="2473596"/>
            <a:ext cx="1734889" cy="1932524"/>
            <a:chOff x="2910738" y="2473596"/>
            <a:chExt cx="1734889" cy="193252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76F96C2-6279-9634-2821-C0544703D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0738" y="2473596"/>
              <a:ext cx="1734889" cy="866439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5B0BCF8-5BDE-D22C-C556-2F403273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0738" y="3427763"/>
              <a:ext cx="1729866" cy="978357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E07397B-C0BC-F628-5761-B07F04FBA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931" y="1452142"/>
            <a:ext cx="625614" cy="62561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1975473-69F4-5F1A-E9EA-0BAE136F3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472" y="2452244"/>
            <a:ext cx="859191" cy="711361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96D69C2-7964-6F78-7AA8-03D9CB458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6434" y="2462509"/>
            <a:ext cx="855186" cy="711361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5816AE8-D200-B90E-C757-D1E03C68A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1075" y="3340035"/>
            <a:ext cx="1816788" cy="10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3FC6F-73A6-AA6D-7BDB-E7AFC793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" y="253399"/>
            <a:ext cx="8352472" cy="468000"/>
          </a:xfrm>
        </p:spPr>
        <p:txBody>
          <a:bodyPr/>
          <a:lstStyle/>
          <a:p>
            <a:r>
              <a:rPr lang="de-DE" b="1" dirty="0"/>
              <a:t>NATIONAL NETWORKS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79704F-D3B6-4B60-FDB7-A8E236EA3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03" y="827063"/>
            <a:ext cx="4453922" cy="31578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Founding</a:t>
            </a:r>
            <a:r>
              <a:rPr lang="de-DE" dirty="0"/>
              <a:t> Member </a:t>
            </a:r>
            <a:r>
              <a:rPr lang="de-DE" dirty="0" err="1"/>
              <a:t>since</a:t>
            </a:r>
            <a:r>
              <a:rPr lang="de-DE" dirty="0"/>
              <a:t>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Member of Steering Committee                                                       (2016-19, 2022-2025)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de-DE" sz="1400" b="0" dirty="0"/>
              <a:t>Annual P</a:t>
            </a:r>
            <a:r>
              <a:rPr lang="de-DE" sz="1400" dirty="0"/>
              <a:t>hilipp Schwartz</a:t>
            </a:r>
            <a:r>
              <a:rPr lang="de-DE" sz="1400" b="0" dirty="0"/>
              <a:t> Stakeholder Forum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de-DE" sz="1400" b="0" dirty="0"/>
              <a:t>SAR Global </a:t>
            </a:r>
            <a:r>
              <a:rPr lang="de-DE" sz="1400" b="0" dirty="0" err="1"/>
              <a:t>Congress</a:t>
            </a:r>
            <a:r>
              <a:rPr lang="de-DE" sz="1400" b="0" dirty="0"/>
              <a:t> (Berlin)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Founding</a:t>
            </a:r>
            <a:r>
              <a:rPr lang="de-DE" dirty="0"/>
              <a:t> Member of Regional Group                                            North-Rhine </a:t>
            </a:r>
            <a:r>
              <a:rPr lang="de-DE" dirty="0" err="1"/>
              <a:t>Westfalia</a:t>
            </a:r>
            <a:endParaRPr lang="de-DE" dirty="0"/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de-DE" sz="1400" b="0" dirty="0"/>
              <a:t>Regular Peer Support/Coaching 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de-DE" sz="1400" b="0" dirty="0"/>
              <a:t>Public </a:t>
            </a:r>
            <a:r>
              <a:rPr lang="de-DE" sz="1400" b="0" dirty="0" err="1"/>
              <a:t>Lecture</a:t>
            </a:r>
            <a:r>
              <a:rPr lang="de-DE" sz="1400" b="0" dirty="0"/>
              <a:t> Series 2022/23</a:t>
            </a:r>
          </a:p>
          <a:p>
            <a:pPr marL="519750" lvl="2" indent="-285750">
              <a:buFont typeface="Arial" panose="020B0604020202020204" pitchFamily="34" charset="0"/>
              <a:buChar char="•"/>
            </a:pPr>
            <a:r>
              <a:rPr lang="de-DE" sz="1400" b="0" dirty="0"/>
              <a:t>Joint Professional &amp; Career Development </a:t>
            </a:r>
            <a:r>
              <a:rPr lang="de-DE" sz="1400" b="0" dirty="0" err="1"/>
              <a:t>Program</a:t>
            </a:r>
            <a:r>
              <a:rPr lang="de-DE" sz="1400" b="0" dirty="0"/>
              <a:t> </a:t>
            </a:r>
            <a:r>
              <a:rPr lang="de-DE" sz="1400" b="0" dirty="0" err="1"/>
              <a:t>for</a:t>
            </a:r>
            <a:r>
              <a:rPr lang="de-DE" sz="1400" b="0" dirty="0"/>
              <a:t> RARs/PSI Fellows                                    (</a:t>
            </a:r>
            <a:r>
              <a:rPr lang="de-DE" sz="1400" b="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careers</a:t>
            </a:r>
            <a:r>
              <a:rPr lang="de-DE" sz="1400" dirty="0"/>
              <a:t> </a:t>
            </a:r>
            <a:r>
              <a:rPr lang="de-DE" sz="1400" dirty="0" err="1"/>
              <a:t>inside</a:t>
            </a:r>
            <a:r>
              <a:rPr lang="de-DE" sz="1400" dirty="0"/>
              <a:t> and outside </a:t>
            </a:r>
            <a:r>
              <a:rPr lang="de-DE" sz="1400" dirty="0" err="1"/>
              <a:t>academia</a:t>
            </a:r>
            <a:r>
              <a:rPr lang="de-DE" sz="1400" dirty="0"/>
              <a:t>)</a:t>
            </a:r>
            <a:endParaRPr lang="de-DE" sz="1400" b="0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90EA22-E1E1-4CD8-EB1D-5D4F0551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894A5D-BE50-F8EB-6AAA-0593CD2B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7B9E84-14DE-B980-4550-5F09281B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30" y="-99755"/>
            <a:ext cx="3859072" cy="13304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4296CE6-9D1E-E621-DB2D-7C4046EE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1139411"/>
            <a:ext cx="1940029" cy="315785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F9414E8-938A-7B12-AF35-06A91A993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54" y="1025642"/>
            <a:ext cx="2363838" cy="33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E5408-BB2C-A9F5-FE40-6D1D2893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87" y="3000325"/>
            <a:ext cx="1152127" cy="76730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676E21-0759-FD4B-A666-E6AA1EA7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25" y="3442231"/>
            <a:ext cx="900535" cy="9005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C5CD34B-3BB3-A90A-E9C6-951BAE62D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84" y="2966049"/>
            <a:ext cx="1585914" cy="7929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0CE91D-8E9D-74B7-6051-DA01FBE6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8496488" cy="468000"/>
          </a:xfrm>
        </p:spPr>
        <p:txBody>
          <a:bodyPr/>
          <a:lstStyle/>
          <a:p>
            <a:r>
              <a:rPr lang="de-DE" b="1" dirty="0"/>
              <a:t>EUROPEAN NETWORKS</a:t>
            </a:r>
            <a:r>
              <a:rPr lang="de-DE" dirty="0"/>
              <a:t>: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C89CB7-B69B-4AE2-53FF-18BC4EA1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28FE76-22EB-E97F-0797-7D01C6B4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E6A5920-1609-D5FA-61F4-7A4F4365A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72" y="1225686"/>
            <a:ext cx="3721527" cy="18408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6BB46D-43F5-0798-15B1-0672A75F2B93}"/>
              </a:ext>
            </a:extLst>
          </p:cNvPr>
          <p:cNvSpPr txBox="1"/>
          <p:nvPr/>
        </p:nvSpPr>
        <p:spPr>
          <a:xfrm>
            <a:off x="273981" y="1651711"/>
            <a:ext cx="4698786" cy="299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Peer Exchange and Coaching</a:t>
            </a:r>
          </a:p>
          <a:p>
            <a:endParaRPr lang="de-DE" sz="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UN RIGE Survey &amp; Mapping &amp; Virtual </a:t>
            </a:r>
            <a:r>
              <a:rPr lang="de-DE" sz="1400" b="1" dirty="0" err="1"/>
              <a:t>Map</a:t>
            </a:r>
            <a:endParaRPr lang="de-DE" sz="1400" b="1" dirty="0"/>
          </a:p>
          <a:p>
            <a:endParaRPr lang="de-DE" sz="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UN RIGE Repository</a:t>
            </a:r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UN RIGE Public Lectures</a:t>
            </a:r>
          </a:p>
          <a:p>
            <a:endParaRPr lang="de-DE" sz="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UN RIGE Staff Training </a:t>
            </a:r>
            <a:r>
              <a:rPr lang="de-DE" sz="1400" i="1" dirty="0"/>
              <a:t>„</a:t>
            </a:r>
            <a:r>
              <a:rPr lang="de-DE" sz="1400" i="1" dirty="0" err="1"/>
              <a:t>Responsible</a:t>
            </a:r>
            <a:r>
              <a:rPr lang="de-DE" sz="1400" i="1" dirty="0"/>
              <a:t> </a:t>
            </a:r>
            <a:r>
              <a:rPr lang="de-DE" sz="1400" i="1" dirty="0" err="1"/>
              <a:t>Internationalization</a:t>
            </a:r>
            <a:r>
              <a:rPr lang="de-DE" sz="1400" i="1" dirty="0"/>
              <a:t> &amp; </a:t>
            </a:r>
            <a:r>
              <a:rPr lang="de-DE" sz="1400" i="1" dirty="0" err="1"/>
              <a:t>Institutional</a:t>
            </a:r>
            <a:r>
              <a:rPr lang="de-DE" sz="1400" i="1" dirty="0"/>
              <a:t> Support </a:t>
            </a:r>
            <a:r>
              <a:rPr lang="de-DE" sz="1400" i="1" dirty="0" err="1"/>
              <a:t>to</a:t>
            </a:r>
            <a:r>
              <a:rPr lang="de-DE" sz="1400" i="1" dirty="0"/>
              <a:t> At-Risk Scholars“ </a:t>
            </a:r>
            <a:r>
              <a:rPr lang="de-DE" sz="1400" dirty="0"/>
              <a:t>@ AUTH</a:t>
            </a:r>
          </a:p>
          <a:p>
            <a:endParaRPr lang="de-DE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UN RIGE Summer School </a:t>
            </a:r>
            <a:r>
              <a:rPr lang="de-DE" sz="1400" dirty="0"/>
              <a:t>„</a:t>
            </a:r>
            <a:r>
              <a:rPr lang="en-US" sz="1400" i="1" dirty="0"/>
              <a:t>Advocacy for Academic Freedom and Human Rights - internationalization in a fragmented world” </a:t>
            </a:r>
            <a:r>
              <a:rPr lang="de-DE" sz="1400" dirty="0"/>
              <a:t> @ Utrecht U (</a:t>
            </a:r>
            <a:r>
              <a:rPr lang="de-DE" sz="1400" dirty="0">
                <a:solidFill>
                  <a:schemeClr val="accent3"/>
                </a:solidFill>
              </a:rPr>
              <a:t>August 2025!)</a:t>
            </a:r>
          </a:p>
          <a:p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C3001CE-30B6-5D96-DADF-157CF1965546}"/>
              </a:ext>
            </a:extLst>
          </p:cNvPr>
          <p:cNvSpPr txBox="1"/>
          <p:nvPr/>
        </p:nvSpPr>
        <p:spPr>
          <a:xfrm>
            <a:off x="5292080" y="4129320"/>
            <a:ext cx="665527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https://utrecht-network.org/task-forces/rige/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F2416E8-E240-751D-AAE6-AFBDEE69F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613" y="3184648"/>
            <a:ext cx="1224136" cy="3986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F190B9E-88C1-A6FD-ED58-DA1725C20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218" y="3573963"/>
            <a:ext cx="969863" cy="41623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2760480-2C0C-DC29-99F5-C118F188E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695" y="3606032"/>
            <a:ext cx="1080555" cy="40853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B8141CA-15A5-3907-0E5D-CECCA14F9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681" y="0"/>
            <a:ext cx="2448272" cy="909358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2FCEE71D-C9C6-14F8-AD1C-2496892369FC}"/>
              </a:ext>
            </a:extLst>
          </p:cNvPr>
          <p:cNvSpPr txBox="1"/>
          <p:nvPr/>
        </p:nvSpPr>
        <p:spPr>
          <a:xfrm>
            <a:off x="0" y="990552"/>
            <a:ext cx="9144000" cy="55399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 b="1" dirty="0"/>
              <a:t>      </a:t>
            </a:r>
            <a:r>
              <a:rPr lang="de-DE" sz="1600" b="1" dirty="0" err="1"/>
              <a:t>Responsible</a:t>
            </a:r>
            <a:r>
              <a:rPr lang="de-DE" sz="1600" b="1" dirty="0"/>
              <a:t> </a:t>
            </a:r>
            <a:r>
              <a:rPr lang="de-DE" sz="1600" b="1" dirty="0" err="1"/>
              <a:t>Internationalization</a:t>
            </a:r>
            <a:r>
              <a:rPr lang="de-DE" sz="1600" b="1" dirty="0"/>
              <a:t> and Global Engagement</a:t>
            </a:r>
            <a:r>
              <a:rPr lang="de-DE" sz="1400" b="1" dirty="0"/>
              <a:t>: </a:t>
            </a:r>
          </a:p>
          <a:p>
            <a:r>
              <a:rPr lang="de-DE" sz="1400" dirty="0"/>
              <a:t>       </a:t>
            </a:r>
            <a:r>
              <a:rPr lang="de-DE" sz="1400" dirty="0" err="1"/>
              <a:t>Promoting</a:t>
            </a:r>
            <a:r>
              <a:rPr lang="de-DE" sz="1400" dirty="0"/>
              <a:t> Academic Freedom and </a:t>
            </a:r>
            <a:r>
              <a:rPr lang="de-DE" sz="1400" dirty="0" err="1"/>
              <a:t>Responsibility</a:t>
            </a:r>
            <a:r>
              <a:rPr lang="de-DE" sz="1400" dirty="0"/>
              <a:t> in International Higher Education and Research</a:t>
            </a:r>
          </a:p>
        </p:txBody>
      </p:sp>
    </p:spTree>
    <p:extLst>
      <p:ext uri="{BB962C8B-B14F-4D97-AF65-F5344CB8AC3E}">
        <p14:creationId xmlns:p14="http://schemas.microsoft.com/office/powerpoint/2010/main" val="134324863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RUB-Pra╠êsentation-16zu9</Template>
  <TotalTime>1</TotalTime>
  <Words>760</Words>
  <Application>Microsoft Office PowerPoint</Application>
  <PresentationFormat>Προβολή στην οθόνη (16:9)</PresentationFormat>
  <Paragraphs>124</Paragraphs>
  <Slides>12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Wingdings</vt:lpstr>
      <vt:lpstr>PowerPoint Master RUB</vt:lpstr>
      <vt:lpstr>Promoting Academic Freedom and Supporting At-Risk Scholars  at Ruhr University Bochum: From Local to INternational </vt:lpstr>
      <vt:lpstr>RUHR UNIVERSITY BOCHUM AT A GLANCE</vt:lpstr>
      <vt:lpstr>TOWARDS A WHOLE-INSTITUTION APPROACH</vt:lpstr>
      <vt:lpstr>SCHOLARS AT RISK PROGRAM @RUHR U BOCHUM</vt:lpstr>
      <vt:lpstr>RUHR U BOCHUM SUPPORT FOR SCHOLARS AT RISK: FACTS &amp; FIGURES</vt:lpstr>
      <vt:lpstr>Παρουσίαση του PowerPoint</vt:lpstr>
      <vt:lpstr>REGIONAL NETWORKS: UNIVERSITY ALLIANCE RUHR</vt:lpstr>
      <vt:lpstr>NATIONAL NETWORKS:</vt:lpstr>
      <vt:lpstr>EUROPEAN NETWORKS:</vt:lpstr>
      <vt:lpstr>INTERNATIONAL NETWORKS</vt:lpstr>
      <vt:lpstr>CREATING KNOWLEDGE NETWORKS: FROM LOCAL TO INTERNATIONAL</vt:lpstr>
      <vt:lpstr>THANK YOU VERY MUCH!  Contact Iris Vernekohl | iris.vernekohl@rub.de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Academic Freedom and Supporting At-Risk Scholars  at Ruhr University Bochum: From Local to INternational </dc:title>
  <dc:creator>Vernekohl, Iris</dc:creator>
  <cp:lastModifiedBy>malamat</cp:lastModifiedBy>
  <cp:revision>295</cp:revision>
  <dcterms:created xsi:type="dcterms:W3CDTF">2025-03-04T13:13:41Z</dcterms:created>
  <dcterms:modified xsi:type="dcterms:W3CDTF">2025-03-12T14:22:36Z</dcterms:modified>
</cp:coreProperties>
</file>