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5" r:id="rId5"/>
    <p:sldId id="258" r:id="rId6"/>
    <p:sldId id="259" r:id="rId7"/>
    <p:sldId id="260" r:id="rId8"/>
    <p:sldId id="262" r:id="rId9"/>
    <p:sldId id="263" r:id="rId10"/>
    <p:sldId id="270" r:id="rId11"/>
    <p:sldId id="271" r:id="rId12"/>
    <p:sldId id="264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9D18A-E8CB-41F4-912F-1F72D0E64E04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639EDD5-86B9-4A4C-8E97-9ED3637DAAF1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FUNDED BY GREEK MINISTRY OF LABOUR </a:t>
          </a:r>
          <a:endParaRPr lang="en-US" dirty="0">
            <a:solidFill>
              <a:srgbClr val="FFC000"/>
            </a:solidFill>
          </a:endParaRPr>
        </a:p>
      </dgm:t>
    </dgm:pt>
    <dgm:pt modelId="{E2A4CD2E-122F-4BE3-9874-B807308F2C18}" type="parTrans" cxnId="{67BC8FD2-0DD7-4FF2-8A45-64C8D542B490}">
      <dgm:prSet/>
      <dgm:spPr/>
      <dgm:t>
        <a:bodyPr/>
        <a:lstStyle/>
        <a:p>
          <a:endParaRPr lang="en-US"/>
        </a:p>
      </dgm:t>
    </dgm:pt>
    <dgm:pt modelId="{D16357FC-3AE4-4B3F-B31D-2D44264B49E2}" type="sibTrans" cxnId="{67BC8FD2-0DD7-4FF2-8A45-64C8D542B490}">
      <dgm:prSet/>
      <dgm:spPr/>
      <dgm:t>
        <a:bodyPr/>
        <a:lstStyle/>
        <a:p>
          <a:endParaRPr lang="en-US"/>
        </a:p>
      </dgm:t>
    </dgm:pt>
    <dgm:pt modelId="{8A895E99-D14D-420E-8AA4-C3BD85AC67A4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MUNICIPALITY OF THESSALONIKI-DIRECTION OF SOCIAL PROTECTION AND HEALTH</a:t>
          </a:r>
          <a:endParaRPr lang="en-US" dirty="0">
            <a:solidFill>
              <a:srgbClr val="FFC000"/>
            </a:solidFill>
          </a:endParaRPr>
        </a:p>
      </dgm:t>
    </dgm:pt>
    <dgm:pt modelId="{93FA94D3-D1C6-4146-89A6-EAF16AFB6E1E}" type="parTrans" cxnId="{EC119B94-12E9-4980-8477-A4FC89DD7DA5}">
      <dgm:prSet/>
      <dgm:spPr/>
      <dgm:t>
        <a:bodyPr/>
        <a:lstStyle/>
        <a:p>
          <a:endParaRPr lang="en-US"/>
        </a:p>
      </dgm:t>
    </dgm:pt>
    <dgm:pt modelId="{6608CAA8-E75A-45A3-9EB9-8AFE9C250436}" type="sibTrans" cxnId="{EC119B94-12E9-4980-8477-A4FC89DD7DA5}">
      <dgm:prSet/>
      <dgm:spPr/>
      <dgm:t>
        <a:bodyPr/>
        <a:lstStyle/>
        <a:p>
          <a:endParaRPr lang="en-US"/>
        </a:p>
      </dgm:t>
    </dgm:pt>
    <dgm:pt modelId="{C44E6FDB-288E-4039-8FBD-B2FDB52851FF}">
      <dgm:prSet/>
      <dgm:spPr/>
      <dgm:t>
        <a:bodyPr/>
        <a:lstStyle/>
        <a:p>
          <a:r>
            <a:rPr lang="en-US" b="1" dirty="0"/>
            <a:t> </a:t>
          </a:r>
          <a:r>
            <a:rPr lang="en-US" b="1" dirty="0">
              <a:solidFill>
                <a:srgbClr val="FFC000"/>
              </a:solidFill>
            </a:rPr>
            <a:t>THE CENTER IS UNDER THE SUPERVISION OF THE </a:t>
          </a:r>
          <a:r>
            <a:rPr lang="en-US" b="1" i="1" dirty="0">
              <a:solidFill>
                <a:srgbClr val="FFC000"/>
              </a:solidFill>
            </a:rPr>
            <a:t>DEPARTMENT OF SUPPORT AND INTEGRATION FOR MIGRANT’S AND REFUGEES</a:t>
          </a:r>
          <a:endParaRPr lang="en-US" dirty="0">
            <a:solidFill>
              <a:srgbClr val="FFC000"/>
            </a:solidFill>
          </a:endParaRPr>
        </a:p>
      </dgm:t>
    </dgm:pt>
    <dgm:pt modelId="{730927C1-C51E-4462-A9EE-F68D4292DD94}" type="parTrans" cxnId="{FE09624F-F682-44AB-BDCC-BD7A6075C9A8}">
      <dgm:prSet/>
      <dgm:spPr/>
      <dgm:t>
        <a:bodyPr/>
        <a:lstStyle/>
        <a:p>
          <a:endParaRPr lang="en-US"/>
        </a:p>
      </dgm:t>
    </dgm:pt>
    <dgm:pt modelId="{BA6C285E-2F77-49F5-BCE5-7B54074F5973}" type="sibTrans" cxnId="{FE09624F-F682-44AB-BDCC-BD7A6075C9A8}">
      <dgm:prSet/>
      <dgm:spPr/>
      <dgm:t>
        <a:bodyPr/>
        <a:lstStyle/>
        <a:p>
          <a:endParaRPr lang="en-US"/>
        </a:p>
      </dgm:t>
    </dgm:pt>
    <dgm:pt modelId="{92DB6607-D20A-417A-A9DC-5DC75CD9289D}" type="pres">
      <dgm:prSet presAssocID="{8079D18A-E8CB-41F4-912F-1F72D0E64E04}" presName="outerComposite" presStyleCnt="0">
        <dgm:presLayoutVars>
          <dgm:chMax val="5"/>
          <dgm:dir/>
          <dgm:resizeHandles val="exact"/>
        </dgm:presLayoutVars>
      </dgm:prSet>
      <dgm:spPr/>
    </dgm:pt>
    <dgm:pt modelId="{B234DB4F-61C8-4C8D-8FB5-EEADCF3A7049}" type="pres">
      <dgm:prSet presAssocID="{8079D18A-E8CB-41F4-912F-1F72D0E64E04}" presName="dummyMaxCanvas" presStyleCnt="0">
        <dgm:presLayoutVars/>
      </dgm:prSet>
      <dgm:spPr/>
    </dgm:pt>
    <dgm:pt modelId="{A9A8568D-F33E-401A-B52B-53BDC857FD47}" type="pres">
      <dgm:prSet presAssocID="{8079D18A-E8CB-41F4-912F-1F72D0E64E04}" presName="ThreeNodes_1" presStyleLbl="node1" presStyleIdx="0" presStyleCnt="3">
        <dgm:presLayoutVars>
          <dgm:bulletEnabled val="1"/>
        </dgm:presLayoutVars>
      </dgm:prSet>
      <dgm:spPr/>
    </dgm:pt>
    <dgm:pt modelId="{2B017BC9-E489-4F44-A4C8-95DA47C4F17C}" type="pres">
      <dgm:prSet presAssocID="{8079D18A-E8CB-41F4-912F-1F72D0E64E04}" presName="ThreeNodes_2" presStyleLbl="node1" presStyleIdx="1" presStyleCnt="3">
        <dgm:presLayoutVars>
          <dgm:bulletEnabled val="1"/>
        </dgm:presLayoutVars>
      </dgm:prSet>
      <dgm:spPr/>
    </dgm:pt>
    <dgm:pt modelId="{1CD7325F-7088-4A48-B195-D2A3A8BBE29B}" type="pres">
      <dgm:prSet presAssocID="{8079D18A-E8CB-41F4-912F-1F72D0E64E04}" presName="ThreeNodes_3" presStyleLbl="node1" presStyleIdx="2" presStyleCnt="3">
        <dgm:presLayoutVars>
          <dgm:bulletEnabled val="1"/>
        </dgm:presLayoutVars>
      </dgm:prSet>
      <dgm:spPr/>
    </dgm:pt>
    <dgm:pt modelId="{A4DD7DB6-505B-49E5-B7AF-29160E37B45C}" type="pres">
      <dgm:prSet presAssocID="{8079D18A-E8CB-41F4-912F-1F72D0E64E04}" presName="ThreeConn_1-2" presStyleLbl="fgAccFollowNode1" presStyleIdx="0" presStyleCnt="2">
        <dgm:presLayoutVars>
          <dgm:bulletEnabled val="1"/>
        </dgm:presLayoutVars>
      </dgm:prSet>
      <dgm:spPr/>
    </dgm:pt>
    <dgm:pt modelId="{F19056F3-BAE9-4E1E-9F89-2079AA7BD718}" type="pres">
      <dgm:prSet presAssocID="{8079D18A-E8CB-41F4-912F-1F72D0E64E04}" presName="ThreeConn_2-3" presStyleLbl="fgAccFollowNode1" presStyleIdx="1" presStyleCnt="2">
        <dgm:presLayoutVars>
          <dgm:bulletEnabled val="1"/>
        </dgm:presLayoutVars>
      </dgm:prSet>
      <dgm:spPr/>
    </dgm:pt>
    <dgm:pt modelId="{C0728EEC-ADA0-4D39-9D30-7777080DDEED}" type="pres">
      <dgm:prSet presAssocID="{8079D18A-E8CB-41F4-912F-1F72D0E64E04}" presName="ThreeNodes_1_text" presStyleLbl="node1" presStyleIdx="2" presStyleCnt="3">
        <dgm:presLayoutVars>
          <dgm:bulletEnabled val="1"/>
        </dgm:presLayoutVars>
      </dgm:prSet>
      <dgm:spPr/>
    </dgm:pt>
    <dgm:pt modelId="{F2D673D6-C7F9-46AC-9977-4C606B0EE306}" type="pres">
      <dgm:prSet presAssocID="{8079D18A-E8CB-41F4-912F-1F72D0E64E04}" presName="ThreeNodes_2_text" presStyleLbl="node1" presStyleIdx="2" presStyleCnt="3">
        <dgm:presLayoutVars>
          <dgm:bulletEnabled val="1"/>
        </dgm:presLayoutVars>
      </dgm:prSet>
      <dgm:spPr/>
    </dgm:pt>
    <dgm:pt modelId="{8E1B3921-0BBA-4AEE-91CE-354953B7892E}" type="pres">
      <dgm:prSet presAssocID="{8079D18A-E8CB-41F4-912F-1F72D0E64E0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099D30A-A2C7-4E47-A2A0-4E6C8AB8AD6A}" type="presOf" srcId="{D16357FC-3AE4-4B3F-B31D-2D44264B49E2}" destId="{A4DD7DB6-505B-49E5-B7AF-29160E37B45C}" srcOrd="0" destOrd="0" presId="urn:microsoft.com/office/officeart/2005/8/layout/vProcess5"/>
    <dgm:cxn modelId="{C04E5B23-5806-4C62-9DE0-EAC0D45CF0A2}" type="presOf" srcId="{8A895E99-D14D-420E-8AA4-C3BD85AC67A4}" destId="{F2D673D6-C7F9-46AC-9977-4C606B0EE306}" srcOrd="1" destOrd="0" presId="urn:microsoft.com/office/officeart/2005/8/layout/vProcess5"/>
    <dgm:cxn modelId="{FE09624F-F682-44AB-BDCC-BD7A6075C9A8}" srcId="{8079D18A-E8CB-41F4-912F-1F72D0E64E04}" destId="{C44E6FDB-288E-4039-8FBD-B2FDB52851FF}" srcOrd="2" destOrd="0" parTransId="{730927C1-C51E-4462-A9EE-F68D4292DD94}" sibTransId="{BA6C285E-2F77-49F5-BCE5-7B54074F5973}"/>
    <dgm:cxn modelId="{D8E80357-FC72-49E2-BD92-A7451741B8A8}" type="presOf" srcId="{C44E6FDB-288E-4039-8FBD-B2FDB52851FF}" destId="{8E1B3921-0BBA-4AEE-91CE-354953B7892E}" srcOrd="1" destOrd="0" presId="urn:microsoft.com/office/officeart/2005/8/layout/vProcess5"/>
    <dgm:cxn modelId="{EC119B94-12E9-4980-8477-A4FC89DD7DA5}" srcId="{8079D18A-E8CB-41F4-912F-1F72D0E64E04}" destId="{8A895E99-D14D-420E-8AA4-C3BD85AC67A4}" srcOrd="1" destOrd="0" parTransId="{93FA94D3-D1C6-4146-89A6-EAF16AFB6E1E}" sibTransId="{6608CAA8-E75A-45A3-9EB9-8AFE9C250436}"/>
    <dgm:cxn modelId="{F65E539F-318F-4B18-9FCC-A9DBD3313B80}" type="presOf" srcId="{5639EDD5-86B9-4A4C-8E97-9ED3637DAAF1}" destId="{A9A8568D-F33E-401A-B52B-53BDC857FD47}" srcOrd="0" destOrd="0" presId="urn:microsoft.com/office/officeart/2005/8/layout/vProcess5"/>
    <dgm:cxn modelId="{57174FA3-2EB9-44FD-AA44-81D2D9E22D8D}" type="presOf" srcId="{8A895E99-D14D-420E-8AA4-C3BD85AC67A4}" destId="{2B017BC9-E489-4F44-A4C8-95DA47C4F17C}" srcOrd="0" destOrd="0" presId="urn:microsoft.com/office/officeart/2005/8/layout/vProcess5"/>
    <dgm:cxn modelId="{127CD7A5-1EC1-4D77-9E76-0D6606A98959}" type="presOf" srcId="{6608CAA8-E75A-45A3-9EB9-8AFE9C250436}" destId="{F19056F3-BAE9-4E1E-9F89-2079AA7BD718}" srcOrd="0" destOrd="0" presId="urn:microsoft.com/office/officeart/2005/8/layout/vProcess5"/>
    <dgm:cxn modelId="{6DD89FBA-77D9-47DB-A513-B08D319E1379}" type="presOf" srcId="{C44E6FDB-288E-4039-8FBD-B2FDB52851FF}" destId="{1CD7325F-7088-4A48-B195-D2A3A8BBE29B}" srcOrd="0" destOrd="0" presId="urn:microsoft.com/office/officeart/2005/8/layout/vProcess5"/>
    <dgm:cxn modelId="{67BC8FD2-0DD7-4FF2-8A45-64C8D542B490}" srcId="{8079D18A-E8CB-41F4-912F-1F72D0E64E04}" destId="{5639EDD5-86B9-4A4C-8E97-9ED3637DAAF1}" srcOrd="0" destOrd="0" parTransId="{E2A4CD2E-122F-4BE3-9874-B807308F2C18}" sibTransId="{D16357FC-3AE4-4B3F-B31D-2D44264B49E2}"/>
    <dgm:cxn modelId="{4B9219E1-15E6-4135-A27A-04154A527901}" type="presOf" srcId="{8079D18A-E8CB-41F4-912F-1F72D0E64E04}" destId="{92DB6607-D20A-417A-A9DC-5DC75CD9289D}" srcOrd="0" destOrd="0" presId="urn:microsoft.com/office/officeart/2005/8/layout/vProcess5"/>
    <dgm:cxn modelId="{9A220BFD-2FAB-4DDB-8418-D3FBF65EE0E6}" type="presOf" srcId="{5639EDD5-86B9-4A4C-8E97-9ED3637DAAF1}" destId="{C0728EEC-ADA0-4D39-9D30-7777080DDEED}" srcOrd="1" destOrd="0" presId="urn:microsoft.com/office/officeart/2005/8/layout/vProcess5"/>
    <dgm:cxn modelId="{0B8F3D70-C3C3-400B-B547-66E4E23B74C4}" type="presParOf" srcId="{92DB6607-D20A-417A-A9DC-5DC75CD9289D}" destId="{B234DB4F-61C8-4C8D-8FB5-EEADCF3A7049}" srcOrd="0" destOrd="0" presId="urn:microsoft.com/office/officeart/2005/8/layout/vProcess5"/>
    <dgm:cxn modelId="{326975B2-0F6C-41C5-9203-1CBDF5072959}" type="presParOf" srcId="{92DB6607-D20A-417A-A9DC-5DC75CD9289D}" destId="{A9A8568D-F33E-401A-B52B-53BDC857FD47}" srcOrd="1" destOrd="0" presId="urn:microsoft.com/office/officeart/2005/8/layout/vProcess5"/>
    <dgm:cxn modelId="{E874DDD6-10A2-4081-9FEC-78BAE54969AD}" type="presParOf" srcId="{92DB6607-D20A-417A-A9DC-5DC75CD9289D}" destId="{2B017BC9-E489-4F44-A4C8-95DA47C4F17C}" srcOrd="2" destOrd="0" presId="urn:microsoft.com/office/officeart/2005/8/layout/vProcess5"/>
    <dgm:cxn modelId="{3F168E5A-5D93-4987-BE76-566A80AD8CA8}" type="presParOf" srcId="{92DB6607-D20A-417A-A9DC-5DC75CD9289D}" destId="{1CD7325F-7088-4A48-B195-D2A3A8BBE29B}" srcOrd="3" destOrd="0" presId="urn:microsoft.com/office/officeart/2005/8/layout/vProcess5"/>
    <dgm:cxn modelId="{55C66D53-4446-44A4-A0DF-D566B697002E}" type="presParOf" srcId="{92DB6607-D20A-417A-A9DC-5DC75CD9289D}" destId="{A4DD7DB6-505B-49E5-B7AF-29160E37B45C}" srcOrd="4" destOrd="0" presId="urn:microsoft.com/office/officeart/2005/8/layout/vProcess5"/>
    <dgm:cxn modelId="{AADD683E-98B7-4CE6-A93F-D00016E1EF78}" type="presParOf" srcId="{92DB6607-D20A-417A-A9DC-5DC75CD9289D}" destId="{F19056F3-BAE9-4E1E-9F89-2079AA7BD718}" srcOrd="5" destOrd="0" presId="urn:microsoft.com/office/officeart/2005/8/layout/vProcess5"/>
    <dgm:cxn modelId="{E47308C8-0F47-4097-B668-1DB43CFB1B5A}" type="presParOf" srcId="{92DB6607-D20A-417A-A9DC-5DC75CD9289D}" destId="{C0728EEC-ADA0-4D39-9D30-7777080DDEED}" srcOrd="6" destOrd="0" presId="urn:microsoft.com/office/officeart/2005/8/layout/vProcess5"/>
    <dgm:cxn modelId="{647DCC6E-8FC1-4D8E-9CFB-E9B5D4F9B6A9}" type="presParOf" srcId="{92DB6607-D20A-417A-A9DC-5DC75CD9289D}" destId="{F2D673D6-C7F9-46AC-9977-4C606B0EE306}" srcOrd="7" destOrd="0" presId="urn:microsoft.com/office/officeart/2005/8/layout/vProcess5"/>
    <dgm:cxn modelId="{B9E6467A-3F3B-4C3F-8267-5707DFD68D57}" type="presParOf" srcId="{92DB6607-D20A-417A-A9DC-5DC75CD9289D}" destId="{8E1B3921-0BBA-4AEE-91CE-354953B7892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9FE8E-443F-4F83-B6DD-157A340A4AE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4C312C7-266D-480D-A27B-7684196F5228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IMMIGRANTS</a:t>
          </a:r>
          <a:r>
            <a:rPr lang="en-US" b="0" i="0" dirty="0"/>
            <a:t>  </a:t>
          </a:r>
          <a:endParaRPr lang="en-US" dirty="0"/>
        </a:p>
      </dgm:t>
    </dgm:pt>
    <dgm:pt modelId="{434E18C6-4741-438F-81F6-9E49CE9353AE}" type="parTrans" cxnId="{3378E60F-0EED-4990-8A1C-473124165686}">
      <dgm:prSet/>
      <dgm:spPr/>
      <dgm:t>
        <a:bodyPr/>
        <a:lstStyle/>
        <a:p>
          <a:endParaRPr lang="en-US"/>
        </a:p>
      </dgm:t>
    </dgm:pt>
    <dgm:pt modelId="{B561DE7D-27FE-4F0C-B99A-1B16C3CAE66D}" type="sibTrans" cxnId="{3378E60F-0EED-4990-8A1C-473124165686}">
      <dgm:prSet/>
      <dgm:spPr/>
      <dgm:t>
        <a:bodyPr/>
        <a:lstStyle/>
        <a:p>
          <a:endParaRPr lang="en-US"/>
        </a:p>
      </dgm:t>
    </dgm:pt>
    <dgm:pt modelId="{BA687818-9C47-45F1-B6DC-717D5AA5D620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EUROPEAN CITIZENS </a:t>
          </a:r>
          <a:endParaRPr lang="en-US" b="1" dirty="0">
            <a:solidFill>
              <a:srgbClr val="FFC000"/>
            </a:solidFill>
          </a:endParaRPr>
        </a:p>
      </dgm:t>
    </dgm:pt>
    <dgm:pt modelId="{69F999AE-B9CB-4F92-8BF7-6A1D1149E1AC}" type="parTrans" cxnId="{6ED58D81-BE8B-45C8-8DC8-17B7E9FB4534}">
      <dgm:prSet/>
      <dgm:spPr/>
      <dgm:t>
        <a:bodyPr/>
        <a:lstStyle/>
        <a:p>
          <a:endParaRPr lang="en-US"/>
        </a:p>
      </dgm:t>
    </dgm:pt>
    <dgm:pt modelId="{AFF13CB5-6358-4E9D-B180-83A498693B9A}" type="sibTrans" cxnId="{6ED58D81-BE8B-45C8-8DC8-17B7E9FB4534}">
      <dgm:prSet/>
      <dgm:spPr/>
      <dgm:t>
        <a:bodyPr/>
        <a:lstStyle/>
        <a:p>
          <a:endParaRPr lang="en-US"/>
        </a:p>
      </dgm:t>
    </dgm:pt>
    <dgm:pt modelId="{DAB62805-08B3-4A26-BC90-26CDDFFD6DAC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BENEFICIARIES OF INTERNATIONAL PROTECTION (REFUGEES)</a:t>
          </a:r>
          <a:endParaRPr lang="en-US" b="1" dirty="0">
            <a:solidFill>
              <a:srgbClr val="FFC000"/>
            </a:solidFill>
          </a:endParaRPr>
        </a:p>
      </dgm:t>
    </dgm:pt>
    <dgm:pt modelId="{97850CE0-D856-4AAF-BF09-A7E79AD040CD}" type="parTrans" cxnId="{72F38594-32B1-4CE5-B364-C9C431CC2A2E}">
      <dgm:prSet/>
      <dgm:spPr/>
      <dgm:t>
        <a:bodyPr/>
        <a:lstStyle/>
        <a:p>
          <a:endParaRPr lang="en-US"/>
        </a:p>
      </dgm:t>
    </dgm:pt>
    <dgm:pt modelId="{D004433A-82B3-44E6-A70C-C9B96FC447CD}" type="sibTrans" cxnId="{72F38594-32B1-4CE5-B364-C9C431CC2A2E}">
      <dgm:prSet/>
      <dgm:spPr/>
      <dgm:t>
        <a:bodyPr/>
        <a:lstStyle/>
        <a:p>
          <a:endParaRPr lang="en-US"/>
        </a:p>
      </dgm:t>
    </dgm:pt>
    <dgm:pt modelId="{C938C114-41AF-4D73-8681-322EB4172424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UNDOCUMENTED IMMIGRANTS</a:t>
          </a:r>
          <a:endParaRPr lang="en-US" b="1" dirty="0">
            <a:solidFill>
              <a:srgbClr val="FFC000"/>
            </a:solidFill>
          </a:endParaRPr>
        </a:p>
      </dgm:t>
    </dgm:pt>
    <dgm:pt modelId="{8F3CB2C2-DD5C-4A4A-8E5A-A3CBCB9841C9}" type="parTrans" cxnId="{14E9747D-EB59-482A-9259-DE6D1308AA05}">
      <dgm:prSet/>
      <dgm:spPr/>
      <dgm:t>
        <a:bodyPr/>
        <a:lstStyle/>
        <a:p>
          <a:endParaRPr lang="en-US"/>
        </a:p>
      </dgm:t>
    </dgm:pt>
    <dgm:pt modelId="{CC2C94A3-169C-4038-ADD7-083E9CAA436B}" type="sibTrans" cxnId="{14E9747D-EB59-482A-9259-DE6D1308AA05}">
      <dgm:prSet/>
      <dgm:spPr/>
      <dgm:t>
        <a:bodyPr/>
        <a:lstStyle/>
        <a:p>
          <a:endParaRPr lang="en-US"/>
        </a:p>
      </dgm:t>
    </dgm:pt>
    <dgm:pt modelId="{3F7CA4C9-2190-4B4A-8671-65A5ECED1734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ASYLUM SEEKERS</a:t>
          </a:r>
          <a:endParaRPr lang="en-US" b="1" dirty="0">
            <a:solidFill>
              <a:srgbClr val="FFC000"/>
            </a:solidFill>
          </a:endParaRPr>
        </a:p>
      </dgm:t>
    </dgm:pt>
    <dgm:pt modelId="{A646ECF9-EF54-41F3-91F5-BC93D67510FD}" type="parTrans" cxnId="{B4FE0899-3613-41FB-B7FA-7B1F51992F9E}">
      <dgm:prSet/>
      <dgm:spPr/>
      <dgm:t>
        <a:bodyPr/>
        <a:lstStyle/>
        <a:p>
          <a:endParaRPr lang="en-US"/>
        </a:p>
      </dgm:t>
    </dgm:pt>
    <dgm:pt modelId="{F8799AED-862D-4210-A548-59FEA97AE01B}" type="sibTrans" cxnId="{B4FE0899-3613-41FB-B7FA-7B1F51992F9E}">
      <dgm:prSet/>
      <dgm:spPr/>
      <dgm:t>
        <a:bodyPr/>
        <a:lstStyle/>
        <a:p>
          <a:endParaRPr lang="en-US"/>
        </a:p>
      </dgm:t>
    </dgm:pt>
    <dgm:pt modelId="{B9965D2C-CE71-4994-B709-366CA88B56FB}" type="pres">
      <dgm:prSet presAssocID="{D3B9FE8E-443F-4F83-B6DD-157A340A4AE7}" presName="linear" presStyleCnt="0">
        <dgm:presLayoutVars>
          <dgm:animLvl val="lvl"/>
          <dgm:resizeHandles val="exact"/>
        </dgm:presLayoutVars>
      </dgm:prSet>
      <dgm:spPr/>
    </dgm:pt>
    <dgm:pt modelId="{F8F00891-359D-4EE8-8DB3-ABE512FCD143}" type="pres">
      <dgm:prSet presAssocID="{24C312C7-266D-480D-A27B-7684196F52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B8AD96A-E6C7-4C36-9B16-2B1E056D3372}" type="pres">
      <dgm:prSet presAssocID="{B561DE7D-27FE-4F0C-B99A-1B16C3CAE66D}" presName="spacer" presStyleCnt="0"/>
      <dgm:spPr/>
    </dgm:pt>
    <dgm:pt modelId="{773F86CB-D348-40ED-B20B-8C412AFEAA21}" type="pres">
      <dgm:prSet presAssocID="{BA687818-9C47-45F1-B6DC-717D5AA5D62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993FB8F-29C2-4B85-B7F7-DCEFC1672D48}" type="pres">
      <dgm:prSet presAssocID="{AFF13CB5-6358-4E9D-B180-83A498693B9A}" presName="spacer" presStyleCnt="0"/>
      <dgm:spPr/>
    </dgm:pt>
    <dgm:pt modelId="{F4AE6F54-899D-41DB-B7EF-64569F2410C0}" type="pres">
      <dgm:prSet presAssocID="{DAB62805-08B3-4A26-BC90-26CDDFFD6DA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C1A525-001D-4872-9F7B-8D779A8321AE}" type="pres">
      <dgm:prSet presAssocID="{D004433A-82B3-44E6-A70C-C9B96FC447CD}" presName="spacer" presStyleCnt="0"/>
      <dgm:spPr/>
    </dgm:pt>
    <dgm:pt modelId="{132D3F72-6111-4350-8200-F57025A3934A}" type="pres">
      <dgm:prSet presAssocID="{C938C114-41AF-4D73-8681-322EB41724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DBCE85-3DA7-4209-97CD-195D18A7CA8A}" type="pres">
      <dgm:prSet presAssocID="{CC2C94A3-169C-4038-ADD7-083E9CAA436B}" presName="spacer" presStyleCnt="0"/>
      <dgm:spPr/>
    </dgm:pt>
    <dgm:pt modelId="{4BCFBD43-8F4B-4B6B-83A6-71B2C087300E}" type="pres">
      <dgm:prSet presAssocID="{3F7CA4C9-2190-4B4A-8671-65A5ECED173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78E60F-0EED-4990-8A1C-473124165686}" srcId="{D3B9FE8E-443F-4F83-B6DD-157A340A4AE7}" destId="{24C312C7-266D-480D-A27B-7684196F5228}" srcOrd="0" destOrd="0" parTransId="{434E18C6-4741-438F-81F6-9E49CE9353AE}" sibTransId="{B561DE7D-27FE-4F0C-B99A-1B16C3CAE66D}"/>
    <dgm:cxn modelId="{D0DEC532-B539-4012-B2CC-3D3E28D6389D}" type="presOf" srcId="{DAB62805-08B3-4A26-BC90-26CDDFFD6DAC}" destId="{F4AE6F54-899D-41DB-B7EF-64569F2410C0}" srcOrd="0" destOrd="0" presId="urn:microsoft.com/office/officeart/2005/8/layout/vList2"/>
    <dgm:cxn modelId="{61C5503A-5630-46C8-81AD-4CCA3BBF4C58}" type="presOf" srcId="{24C312C7-266D-480D-A27B-7684196F5228}" destId="{F8F00891-359D-4EE8-8DB3-ABE512FCD143}" srcOrd="0" destOrd="0" presId="urn:microsoft.com/office/officeart/2005/8/layout/vList2"/>
    <dgm:cxn modelId="{BAB1B477-A527-4686-81FB-7A2E26EB5F0C}" type="presOf" srcId="{C938C114-41AF-4D73-8681-322EB4172424}" destId="{132D3F72-6111-4350-8200-F57025A3934A}" srcOrd="0" destOrd="0" presId="urn:microsoft.com/office/officeart/2005/8/layout/vList2"/>
    <dgm:cxn modelId="{14E9747D-EB59-482A-9259-DE6D1308AA05}" srcId="{D3B9FE8E-443F-4F83-B6DD-157A340A4AE7}" destId="{C938C114-41AF-4D73-8681-322EB4172424}" srcOrd="3" destOrd="0" parTransId="{8F3CB2C2-DD5C-4A4A-8E5A-A3CBCB9841C9}" sibTransId="{CC2C94A3-169C-4038-ADD7-083E9CAA436B}"/>
    <dgm:cxn modelId="{6ED58D81-BE8B-45C8-8DC8-17B7E9FB4534}" srcId="{D3B9FE8E-443F-4F83-B6DD-157A340A4AE7}" destId="{BA687818-9C47-45F1-B6DC-717D5AA5D620}" srcOrd="1" destOrd="0" parTransId="{69F999AE-B9CB-4F92-8BF7-6A1D1149E1AC}" sibTransId="{AFF13CB5-6358-4E9D-B180-83A498693B9A}"/>
    <dgm:cxn modelId="{72F38594-32B1-4CE5-B364-C9C431CC2A2E}" srcId="{D3B9FE8E-443F-4F83-B6DD-157A340A4AE7}" destId="{DAB62805-08B3-4A26-BC90-26CDDFFD6DAC}" srcOrd="2" destOrd="0" parTransId="{97850CE0-D856-4AAF-BF09-A7E79AD040CD}" sibTransId="{D004433A-82B3-44E6-A70C-C9B96FC447CD}"/>
    <dgm:cxn modelId="{B4FE0899-3613-41FB-B7FA-7B1F51992F9E}" srcId="{D3B9FE8E-443F-4F83-B6DD-157A340A4AE7}" destId="{3F7CA4C9-2190-4B4A-8671-65A5ECED1734}" srcOrd="4" destOrd="0" parTransId="{A646ECF9-EF54-41F3-91F5-BC93D67510FD}" sibTransId="{F8799AED-862D-4210-A548-59FEA97AE01B}"/>
    <dgm:cxn modelId="{28780DAE-734D-49CA-BB13-CC51F804966C}" type="presOf" srcId="{3F7CA4C9-2190-4B4A-8671-65A5ECED1734}" destId="{4BCFBD43-8F4B-4B6B-83A6-71B2C087300E}" srcOrd="0" destOrd="0" presId="urn:microsoft.com/office/officeart/2005/8/layout/vList2"/>
    <dgm:cxn modelId="{79C6B7E0-E1BE-41DB-BBBD-A921C69C27A1}" type="presOf" srcId="{D3B9FE8E-443F-4F83-B6DD-157A340A4AE7}" destId="{B9965D2C-CE71-4994-B709-366CA88B56FB}" srcOrd="0" destOrd="0" presId="urn:microsoft.com/office/officeart/2005/8/layout/vList2"/>
    <dgm:cxn modelId="{D89FE5E6-20F9-4B16-8210-30B93EF61309}" type="presOf" srcId="{BA687818-9C47-45F1-B6DC-717D5AA5D620}" destId="{773F86CB-D348-40ED-B20B-8C412AFEAA21}" srcOrd="0" destOrd="0" presId="urn:microsoft.com/office/officeart/2005/8/layout/vList2"/>
    <dgm:cxn modelId="{D92455E5-05E3-4C4B-A151-71E3F067ED79}" type="presParOf" srcId="{B9965D2C-CE71-4994-B709-366CA88B56FB}" destId="{F8F00891-359D-4EE8-8DB3-ABE512FCD143}" srcOrd="0" destOrd="0" presId="urn:microsoft.com/office/officeart/2005/8/layout/vList2"/>
    <dgm:cxn modelId="{A0E9C0B6-0B2B-4BDB-95B2-63304F584077}" type="presParOf" srcId="{B9965D2C-CE71-4994-B709-366CA88B56FB}" destId="{9B8AD96A-E6C7-4C36-9B16-2B1E056D3372}" srcOrd="1" destOrd="0" presId="urn:microsoft.com/office/officeart/2005/8/layout/vList2"/>
    <dgm:cxn modelId="{B6CD318F-1430-4F96-B537-A62F111E02E3}" type="presParOf" srcId="{B9965D2C-CE71-4994-B709-366CA88B56FB}" destId="{773F86CB-D348-40ED-B20B-8C412AFEAA21}" srcOrd="2" destOrd="0" presId="urn:microsoft.com/office/officeart/2005/8/layout/vList2"/>
    <dgm:cxn modelId="{3BED26A8-36A1-45E6-9DE5-DD076C02BEC0}" type="presParOf" srcId="{B9965D2C-CE71-4994-B709-366CA88B56FB}" destId="{A993FB8F-29C2-4B85-B7F7-DCEFC1672D48}" srcOrd="3" destOrd="0" presId="urn:microsoft.com/office/officeart/2005/8/layout/vList2"/>
    <dgm:cxn modelId="{BDF43BEC-F32D-457F-924A-0FCEDFF815DE}" type="presParOf" srcId="{B9965D2C-CE71-4994-B709-366CA88B56FB}" destId="{F4AE6F54-899D-41DB-B7EF-64569F2410C0}" srcOrd="4" destOrd="0" presId="urn:microsoft.com/office/officeart/2005/8/layout/vList2"/>
    <dgm:cxn modelId="{D7FBB21D-1366-4C37-8853-F8C31756D009}" type="presParOf" srcId="{B9965D2C-CE71-4994-B709-366CA88B56FB}" destId="{E6C1A525-001D-4872-9F7B-8D779A8321AE}" srcOrd="5" destOrd="0" presId="urn:microsoft.com/office/officeart/2005/8/layout/vList2"/>
    <dgm:cxn modelId="{0A514DF8-9ABB-4E0A-9747-7732336FA631}" type="presParOf" srcId="{B9965D2C-CE71-4994-B709-366CA88B56FB}" destId="{132D3F72-6111-4350-8200-F57025A3934A}" srcOrd="6" destOrd="0" presId="urn:microsoft.com/office/officeart/2005/8/layout/vList2"/>
    <dgm:cxn modelId="{51A2D82F-30B5-49B2-8A14-8455E096606D}" type="presParOf" srcId="{B9965D2C-CE71-4994-B709-366CA88B56FB}" destId="{B7DBCE85-3DA7-4209-97CD-195D18A7CA8A}" srcOrd="7" destOrd="0" presId="urn:microsoft.com/office/officeart/2005/8/layout/vList2"/>
    <dgm:cxn modelId="{BC8EE22B-A878-4287-98E2-E1254DACABD3}" type="presParOf" srcId="{B9965D2C-CE71-4994-B709-366CA88B56FB}" destId="{4BCFBD43-8F4B-4B6B-83A6-71B2C08730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E4095-E019-499F-A9C6-36D373DF137B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15514F-B505-43B8-B99E-6DC094F1295B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4,870 PEOPLE AND THEIR FAMILIES HAVE RECEIVED OUR SERVICES</a:t>
          </a:r>
          <a:endParaRPr lang="en-US" b="1" dirty="0">
            <a:solidFill>
              <a:srgbClr val="FFC000"/>
            </a:solidFill>
          </a:endParaRPr>
        </a:p>
      </dgm:t>
    </dgm:pt>
    <dgm:pt modelId="{CE17F286-00AB-44EA-BACA-C1DB49BF3302}" type="parTrans" cxnId="{64FF85F8-7F7A-40FC-BB00-2C5BF54ACC08}">
      <dgm:prSet/>
      <dgm:spPr/>
      <dgm:t>
        <a:bodyPr/>
        <a:lstStyle/>
        <a:p>
          <a:endParaRPr lang="en-US"/>
        </a:p>
      </dgm:t>
    </dgm:pt>
    <dgm:pt modelId="{0F04C2DC-5515-47B5-93C0-70E0FEE15468}" type="sibTrans" cxnId="{64FF85F8-7F7A-40FC-BB00-2C5BF54ACC08}">
      <dgm:prSet/>
      <dgm:spPr/>
      <dgm:t>
        <a:bodyPr/>
        <a:lstStyle/>
        <a:p>
          <a:endParaRPr lang="en-US"/>
        </a:p>
      </dgm:t>
    </dgm:pt>
    <dgm:pt modelId="{9F9A39A7-4B96-42FA-B59F-95C75E4048CB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NUMBER OF VISITS: 21.600 </a:t>
          </a:r>
          <a:r>
            <a:rPr lang="en-US" b="1" dirty="0">
              <a:solidFill>
                <a:srgbClr val="FFC000"/>
              </a:solidFill>
            </a:rPr>
            <a:t> </a:t>
          </a:r>
          <a:r>
            <a:rPr lang="en-US" b="1" i="0" dirty="0">
              <a:solidFill>
                <a:srgbClr val="FFC000"/>
              </a:solidFill>
            </a:rPr>
            <a:t>APPROXIMATELY</a:t>
          </a:r>
          <a:endParaRPr lang="en-US" dirty="0">
            <a:solidFill>
              <a:srgbClr val="FFC000"/>
            </a:solidFill>
          </a:endParaRPr>
        </a:p>
      </dgm:t>
    </dgm:pt>
    <dgm:pt modelId="{F2FBD70E-882B-4AC7-A4B9-8D5BCBE1E0CD}" type="parTrans" cxnId="{2408B011-2166-4BC0-84CB-11A81C920E31}">
      <dgm:prSet/>
      <dgm:spPr/>
      <dgm:t>
        <a:bodyPr/>
        <a:lstStyle/>
        <a:p>
          <a:endParaRPr lang="en-US"/>
        </a:p>
      </dgm:t>
    </dgm:pt>
    <dgm:pt modelId="{F872F34D-123D-4579-A234-88C611E8EFD8}" type="sibTrans" cxnId="{2408B011-2166-4BC0-84CB-11A81C920E31}">
      <dgm:prSet/>
      <dgm:spPr/>
      <dgm:t>
        <a:bodyPr/>
        <a:lstStyle/>
        <a:p>
          <a:endParaRPr lang="en-US"/>
        </a:p>
      </dgm:t>
    </dgm:pt>
    <dgm:pt modelId="{CBD01AD4-BA29-4356-8CE3-A21460E35442}">
      <dgm:prSet/>
      <dgm:spPr/>
      <dgm:t>
        <a:bodyPr/>
        <a:lstStyle/>
        <a:p>
          <a:r>
            <a:rPr lang="en-US" b="1" i="0" dirty="0">
              <a:solidFill>
                <a:srgbClr val="FFC000"/>
              </a:solidFill>
            </a:rPr>
            <a:t>COMMON DEMANDS: ACCOMMODATION, ALLOWANCES, WORK, ACCESS TO THE ASYLUM SERVICE, LEGAL ADVICE, </a:t>
          </a:r>
          <a:r>
            <a:rPr lang="en-US" b="1" dirty="0">
              <a:solidFill>
                <a:srgbClr val="FFC000"/>
              </a:solidFill>
            </a:rPr>
            <a:t>PSYCHOLOGICAL SUPPORT </a:t>
          </a:r>
          <a:r>
            <a:rPr lang="en-US" b="1" i="0" dirty="0">
              <a:solidFill>
                <a:srgbClr val="FFC000"/>
              </a:solidFill>
            </a:rPr>
            <a:t>UNEMPLOYMENT CARD/BANK ACCOUNT, EDUCATION,</a:t>
          </a:r>
          <a:r>
            <a:rPr lang="en-US" b="1" dirty="0">
              <a:solidFill>
                <a:srgbClr val="FFC000"/>
              </a:solidFill>
            </a:rPr>
            <a:t>...</a:t>
          </a:r>
          <a:endParaRPr lang="en-US" dirty="0">
            <a:solidFill>
              <a:srgbClr val="FFC000"/>
            </a:solidFill>
          </a:endParaRPr>
        </a:p>
      </dgm:t>
    </dgm:pt>
    <dgm:pt modelId="{E6DF336F-43AB-4C11-932A-0887B560F7EB}" type="parTrans" cxnId="{CFF755BB-6D03-4579-B4A8-6B4C0F7D349E}">
      <dgm:prSet/>
      <dgm:spPr/>
      <dgm:t>
        <a:bodyPr/>
        <a:lstStyle/>
        <a:p>
          <a:endParaRPr lang="en-US"/>
        </a:p>
      </dgm:t>
    </dgm:pt>
    <dgm:pt modelId="{0D411863-C177-42A7-AC20-F244E11CF523}" type="sibTrans" cxnId="{CFF755BB-6D03-4579-B4A8-6B4C0F7D349E}">
      <dgm:prSet/>
      <dgm:spPr/>
      <dgm:t>
        <a:bodyPr/>
        <a:lstStyle/>
        <a:p>
          <a:endParaRPr lang="en-US"/>
        </a:p>
      </dgm:t>
    </dgm:pt>
    <dgm:pt modelId="{0B05DD29-C038-485E-9896-8106DFF88F35}" type="pres">
      <dgm:prSet presAssocID="{B90E4095-E019-499F-A9C6-36D373DF137B}" presName="diagram" presStyleCnt="0">
        <dgm:presLayoutVars>
          <dgm:dir/>
          <dgm:resizeHandles val="exact"/>
        </dgm:presLayoutVars>
      </dgm:prSet>
      <dgm:spPr/>
    </dgm:pt>
    <dgm:pt modelId="{1C47AABE-1F19-47F5-8717-D023F00B2F34}" type="pres">
      <dgm:prSet presAssocID="{D415514F-B505-43B8-B99E-6DC094F1295B}" presName="node" presStyleLbl="node1" presStyleIdx="0" presStyleCnt="3">
        <dgm:presLayoutVars>
          <dgm:bulletEnabled val="1"/>
        </dgm:presLayoutVars>
      </dgm:prSet>
      <dgm:spPr/>
    </dgm:pt>
    <dgm:pt modelId="{A4ECDFCC-C38C-4052-A8F9-1393D1A0A313}" type="pres">
      <dgm:prSet presAssocID="{0F04C2DC-5515-47B5-93C0-70E0FEE15468}" presName="sibTrans" presStyleLbl="sibTrans2D1" presStyleIdx="0" presStyleCnt="2"/>
      <dgm:spPr/>
    </dgm:pt>
    <dgm:pt modelId="{56E63EF3-94E9-42DD-BCAA-C3DC27537E37}" type="pres">
      <dgm:prSet presAssocID="{0F04C2DC-5515-47B5-93C0-70E0FEE15468}" presName="connectorText" presStyleLbl="sibTrans2D1" presStyleIdx="0" presStyleCnt="2"/>
      <dgm:spPr/>
    </dgm:pt>
    <dgm:pt modelId="{B79EA3EA-3A02-4075-B409-66ED090A1ED3}" type="pres">
      <dgm:prSet presAssocID="{9F9A39A7-4B96-42FA-B59F-95C75E4048CB}" presName="node" presStyleLbl="node1" presStyleIdx="1" presStyleCnt="3">
        <dgm:presLayoutVars>
          <dgm:bulletEnabled val="1"/>
        </dgm:presLayoutVars>
      </dgm:prSet>
      <dgm:spPr/>
    </dgm:pt>
    <dgm:pt modelId="{EAE9A329-A385-4191-AE9F-7196024DAD5D}" type="pres">
      <dgm:prSet presAssocID="{F872F34D-123D-4579-A234-88C611E8EFD8}" presName="sibTrans" presStyleLbl="sibTrans2D1" presStyleIdx="1" presStyleCnt="2"/>
      <dgm:spPr/>
    </dgm:pt>
    <dgm:pt modelId="{7B9E3D47-5FDE-4E88-9152-E3165EE51546}" type="pres">
      <dgm:prSet presAssocID="{F872F34D-123D-4579-A234-88C611E8EFD8}" presName="connectorText" presStyleLbl="sibTrans2D1" presStyleIdx="1" presStyleCnt="2"/>
      <dgm:spPr/>
    </dgm:pt>
    <dgm:pt modelId="{BFE768C6-1225-4B7B-B52B-FDF432B2C90B}" type="pres">
      <dgm:prSet presAssocID="{CBD01AD4-BA29-4356-8CE3-A21460E35442}" presName="node" presStyleLbl="node1" presStyleIdx="2" presStyleCnt="3">
        <dgm:presLayoutVars>
          <dgm:bulletEnabled val="1"/>
        </dgm:presLayoutVars>
      </dgm:prSet>
      <dgm:spPr/>
    </dgm:pt>
  </dgm:ptLst>
  <dgm:cxnLst>
    <dgm:cxn modelId="{FCF62203-5C80-4997-9C1E-ADFE70E0CAC9}" type="presOf" srcId="{0F04C2DC-5515-47B5-93C0-70E0FEE15468}" destId="{56E63EF3-94E9-42DD-BCAA-C3DC27537E37}" srcOrd="1" destOrd="0" presId="urn:microsoft.com/office/officeart/2005/8/layout/process5"/>
    <dgm:cxn modelId="{2408B011-2166-4BC0-84CB-11A81C920E31}" srcId="{B90E4095-E019-499F-A9C6-36D373DF137B}" destId="{9F9A39A7-4B96-42FA-B59F-95C75E4048CB}" srcOrd="1" destOrd="0" parTransId="{F2FBD70E-882B-4AC7-A4B9-8D5BCBE1E0CD}" sibTransId="{F872F34D-123D-4579-A234-88C611E8EFD8}"/>
    <dgm:cxn modelId="{DE672960-49FD-4080-8AA8-5CADCC16D232}" type="presOf" srcId="{9F9A39A7-4B96-42FA-B59F-95C75E4048CB}" destId="{B79EA3EA-3A02-4075-B409-66ED090A1ED3}" srcOrd="0" destOrd="0" presId="urn:microsoft.com/office/officeart/2005/8/layout/process5"/>
    <dgm:cxn modelId="{8FA8E66B-6EAD-43CE-BAC0-0D1211A51CC0}" type="presOf" srcId="{0F04C2DC-5515-47B5-93C0-70E0FEE15468}" destId="{A4ECDFCC-C38C-4052-A8F9-1393D1A0A313}" srcOrd="0" destOrd="0" presId="urn:microsoft.com/office/officeart/2005/8/layout/process5"/>
    <dgm:cxn modelId="{0C169054-51AB-4155-945C-F7CCB5D22A7A}" type="presOf" srcId="{CBD01AD4-BA29-4356-8CE3-A21460E35442}" destId="{BFE768C6-1225-4B7B-B52B-FDF432B2C90B}" srcOrd="0" destOrd="0" presId="urn:microsoft.com/office/officeart/2005/8/layout/process5"/>
    <dgm:cxn modelId="{EB57E17A-7ECA-402C-94C6-C92EBD79ECE4}" type="presOf" srcId="{D415514F-B505-43B8-B99E-6DC094F1295B}" destId="{1C47AABE-1F19-47F5-8717-D023F00B2F34}" srcOrd="0" destOrd="0" presId="urn:microsoft.com/office/officeart/2005/8/layout/process5"/>
    <dgm:cxn modelId="{4DBD3CA3-5A88-4D00-9558-1F53A871577C}" type="presOf" srcId="{F872F34D-123D-4579-A234-88C611E8EFD8}" destId="{7B9E3D47-5FDE-4E88-9152-E3165EE51546}" srcOrd="1" destOrd="0" presId="urn:microsoft.com/office/officeart/2005/8/layout/process5"/>
    <dgm:cxn modelId="{F77540B2-D4E7-4E47-A84F-9FFC749BA07B}" type="presOf" srcId="{F872F34D-123D-4579-A234-88C611E8EFD8}" destId="{EAE9A329-A385-4191-AE9F-7196024DAD5D}" srcOrd="0" destOrd="0" presId="urn:microsoft.com/office/officeart/2005/8/layout/process5"/>
    <dgm:cxn modelId="{CFF755BB-6D03-4579-B4A8-6B4C0F7D349E}" srcId="{B90E4095-E019-499F-A9C6-36D373DF137B}" destId="{CBD01AD4-BA29-4356-8CE3-A21460E35442}" srcOrd="2" destOrd="0" parTransId="{E6DF336F-43AB-4C11-932A-0887B560F7EB}" sibTransId="{0D411863-C177-42A7-AC20-F244E11CF523}"/>
    <dgm:cxn modelId="{0D6CB4D3-CD2A-4EEA-ABE2-271B53192DF4}" type="presOf" srcId="{B90E4095-E019-499F-A9C6-36D373DF137B}" destId="{0B05DD29-C038-485E-9896-8106DFF88F35}" srcOrd="0" destOrd="0" presId="urn:microsoft.com/office/officeart/2005/8/layout/process5"/>
    <dgm:cxn modelId="{64FF85F8-7F7A-40FC-BB00-2C5BF54ACC08}" srcId="{B90E4095-E019-499F-A9C6-36D373DF137B}" destId="{D415514F-B505-43B8-B99E-6DC094F1295B}" srcOrd="0" destOrd="0" parTransId="{CE17F286-00AB-44EA-BACA-C1DB49BF3302}" sibTransId="{0F04C2DC-5515-47B5-93C0-70E0FEE15468}"/>
    <dgm:cxn modelId="{19EF2711-5FE0-468D-9A17-9141A26BF692}" type="presParOf" srcId="{0B05DD29-C038-485E-9896-8106DFF88F35}" destId="{1C47AABE-1F19-47F5-8717-D023F00B2F34}" srcOrd="0" destOrd="0" presId="urn:microsoft.com/office/officeart/2005/8/layout/process5"/>
    <dgm:cxn modelId="{DEF8CFD7-2666-4055-8B7D-13016E4E6171}" type="presParOf" srcId="{0B05DD29-C038-485E-9896-8106DFF88F35}" destId="{A4ECDFCC-C38C-4052-A8F9-1393D1A0A313}" srcOrd="1" destOrd="0" presId="urn:microsoft.com/office/officeart/2005/8/layout/process5"/>
    <dgm:cxn modelId="{5E855056-7A30-433E-ABED-EE7AD5754F5D}" type="presParOf" srcId="{A4ECDFCC-C38C-4052-A8F9-1393D1A0A313}" destId="{56E63EF3-94E9-42DD-BCAA-C3DC27537E37}" srcOrd="0" destOrd="0" presId="urn:microsoft.com/office/officeart/2005/8/layout/process5"/>
    <dgm:cxn modelId="{0BC38CEF-9FD6-48C3-9464-0B06B6713B4F}" type="presParOf" srcId="{0B05DD29-C038-485E-9896-8106DFF88F35}" destId="{B79EA3EA-3A02-4075-B409-66ED090A1ED3}" srcOrd="2" destOrd="0" presId="urn:microsoft.com/office/officeart/2005/8/layout/process5"/>
    <dgm:cxn modelId="{7C60369E-89B2-4358-A1AB-2E0F1E80D33C}" type="presParOf" srcId="{0B05DD29-C038-485E-9896-8106DFF88F35}" destId="{EAE9A329-A385-4191-AE9F-7196024DAD5D}" srcOrd="3" destOrd="0" presId="urn:microsoft.com/office/officeart/2005/8/layout/process5"/>
    <dgm:cxn modelId="{3C071748-3259-4CAB-B8C4-D21A5B90A4DA}" type="presParOf" srcId="{EAE9A329-A385-4191-AE9F-7196024DAD5D}" destId="{7B9E3D47-5FDE-4E88-9152-E3165EE51546}" srcOrd="0" destOrd="0" presId="urn:microsoft.com/office/officeart/2005/8/layout/process5"/>
    <dgm:cxn modelId="{3A952D6D-55B1-471C-AD4B-FEB9FEC973E9}" type="presParOf" srcId="{0B05DD29-C038-485E-9896-8106DFF88F35}" destId="{BFE768C6-1225-4B7B-B52B-FDF432B2C90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44F771-FD08-4F44-BB53-F88B89A8FCA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B2EC5B0-2C8C-49E5-87B8-46A696EAED30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Supports academic careers</a:t>
          </a:r>
        </a:p>
      </dgm:t>
    </dgm:pt>
    <dgm:pt modelId="{B9726AB4-F7CB-4623-8D74-5F9DF4E2A1E6}" type="parTrans" cxnId="{F93476B6-4282-45C5-8414-98AE8C14A26F}">
      <dgm:prSet/>
      <dgm:spPr/>
      <dgm:t>
        <a:bodyPr/>
        <a:lstStyle/>
        <a:p>
          <a:endParaRPr lang="en-US"/>
        </a:p>
      </dgm:t>
    </dgm:pt>
    <dgm:pt modelId="{CB491017-9E17-49BE-B806-90E92BFE35EA}" type="sibTrans" cxnId="{F93476B6-4282-45C5-8414-98AE8C14A26F}">
      <dgm:prSet/>
      <dgm:spPr/>
      <dgm:t>
        <a:bodyPr/>
        <a:lstStyle/>
        <a:p>
          <a:endParaRPr lang="en-US"/>
        </a:p>
      </dgm:t>
    </dgm:pt>
    <dgm:pt modelId="{00D63D85-B0F6-450A-AEA3-D117BBD6F7B4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Encourages social integration</a:t>
          </a:r>
        </a:p>
      </dgm:t>
    </dgm:pt>
    <dgm:pt modelId="{0DEBEA13-0845-4803-B823-0C56299192B1}" type="parTrans" cxnId="{DCF82F7F-5486-4B05-8CE3-7D27BA73BFD4}">
      <dgm:prSet/>
      <dgm:spPr/>
      <dgm:t>
        <a:bodyPr/>
        <a:lstStyle/>
        <a:p>
          <a:endParaRPr lang="en-US"/>
        </a:p>
      </dgm:t>
    </dgm:pt>
    <dgm:pt modelId="{A607318E-9CC6-4374-9135-7BE663CD4358}" type="sibTrans" cxnId="{DCF82F7F-5486-4B05-8CE3-7D27BA73BFD4}">
      <dgm:prSet/>
      <dgm:spPr/>
      <dgm:t>
        <a:bodyPr/>
        <a:lstStyle/>
        <a:p>
          <a:endParaRPr lang="en-US"/>
        </a:p>
      </dgm:t>
    </dgm:pt>
    <dgm:pt modelId="{A91162C9-A4ED-49F9-8C85-8587C897036D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Strengthens research &amp; education</a:t>
          </a:r>
        </a:p>
      </dgm:t>
    </dgm:pt>
    <dgm:pt modelId="{3889C297-ECE6-4729-81DE-B28CF39B680A}" type="parTrans" cxnId="{4A86583E-C7BA-4EE7-A4E8-D1AF8088A281}">
      <dgm:prSet/>
      <dgm:spPr/>
      <dgm:t>
        <a:bodyPr/>
        <a:lstStyle/>
        <a:p>
          <a:endParaRPr lang="en-US"/>
        </a:p>
      </dgm:t>
    </dgm:pt>
    <dgm:pt modelId="{00D574A9-2A85-4B0F-BA62-07E047F336F1}" type="sibTrans" cxnId="{4A86583E-C7BA-4EE7-A4E8-D1AF8088A281}">
      <dgm:prSet/>
      <dgm:spPr/>
      <dgm:t>
        <a:bodyPr/>
        <a:lstStyle/>
        <a:p>
          <a:endParaRPr lang="en-US"/>
        </a:p>
      </dgm:t>
    </dgm:pt>
    <dgm:pt modelId="{A13317B9-4772-4D10-97B7-A2BCF0D99245}" type="pres">
      <dgm:prSet presAssocID="{3444F771-FD08-4F44-BB53-F88B89A8FCAA}" presName="root" presStyleCnt="0">
        <dgm:presLayoutVars>
          <dgm:dir/>
          <dgm:resizeHandles val="exact"/>
        </dgm:presLayoutVars>
      </dgm:prSet>
      <dgm:spPr/>
    </dgm:pt>
    <dgm:pt modelId="{37D68898-4EC5-4CBD-AAEB-C4D9E267C5E7}" type="pres">
      <dgm:prSet presAssocID="{3444F771-FD08-4F44-BB53-F88B89A8FCAA}" presName="container" presStyleCnt="0">
        <dgm:presLayoutVars>
          <dgm:dir/>
          <dgm:resizeHandles val="exact"/>
        </dgm:presLayoutVars>
      </dgm:prSet>
      <dgm:spPr/>
    </dgm:pt>
    <dgm:pt modelId="{599E452F-15AA-49A1-B38D-AE1D575E6140}" type="pres">
      <dgm:prSet presAssocID="{1B2EC5B0-2C8C-49E5-87B8-46A696EAED30}" presName="compNode" presStyleCnt="0"/>
      <dgm:spPr/>
    </dgm:pt>
    <dgm:pt modelId="{C2EFC6FC-52F8-4ED1-A981-E40B99C9F388}" type="pres">
      <dgm:prSet presAssocID="{1B2EC5B0-2C8C-49E5-87B8-46A696EAED30}" presName="iconBgRect" presStyleLbl="bgShp" presStyleIdx="0" presStyleCnt="3"/>
      <dgm:spPr/>
    </dgm:pt>
    <dgm:pt modelId="{51499312-D77E-42FE-9564-EB98A373FAE7}" type="pres">
      <dgm:prSet presAssocID="{1B2EC5B0-2C8C-49E5-87B8-46A696EAED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Βιβλία"/>
        </a:ext>
      </dgm:extLst>
    </dgm:pt>
    <dgm:pt modelId="{E4B97B12-9DDA-4E74-BA72-432564691C71}" type="pres">
      <dgm:prSet presAssocID="{1B2EC5B0-2C8C-49E5-87B8-46A696EAED30}" presName="spaceRect" presStyleCnt="0"/>
      <dgm:spPr/>
    </dgm:pt>
    <dgm:pt modelId="{0557365F-FA66-48CF-9A3E-D50845D2FDA6}" type="pres">
      <dgm:prSet presAssocID="{1B2EC5B0-2C8C-49E5-87B8-46A696EAED30}" presName="textRect" presStyleLbl="revTx" presStyleIdx="0" presStyleCnt="3">
        <dgm:presLayoutVars>
          <dgm:chMax val="1"/>
          <dgm:chPref val="1"/>
        </dgm:presLayoutVars>
      </dgm:prSet>
      <dgm:spPr/>
    </dgm:pt>
    <dgm:pt modelId="{27D2B210-8D48-41B6-9ECF-C8F37D116451}" type="pres">
      <dgm:prSet presAssocID="{CB491017-9E17-49BE-B806-90E92BFE35EA}" presName="sibTrans" presStyleLbl="sibTrans2D1" presStyleIdx="0" presStyleCnt="0"/>
      <dgm:spPr/>
    </dgm:pt>
    <dgm:pt modelId="{1E32DA0E-7460-419D-A033-70FFB44ECDE7}" type="pres">
      <dgm:prSet presAssocID="{00D63D85-B0F6-450A-AEA3-D117BBD6F7B4}" presName="compNode" presStyleCnt="0"/>
      <dgm:spPr/>
    </dgm:pt>
    <dgm:pt modelId="{1E8ECB28-F551-4CA3-AA47-0E055B528034}" type="pres">
      <dgm:prSet presAssocID="{00D63D85-B0F6-450A-AEA3-D117BBD6F7B4}" presName="iconBgRect" presStyleLbl="bgShp" presStyleIdx="1" presStyleCnt="3"/>
      <dgm:spPr/>
    </dgm:pt>
    <dgm:pt modelId="{CE79D170-E140-41D9-BE84-416A7872A896}" type="pres">
      <dgm:prSet presAssocID="{00D63D85-B0F6-450A-AEA3-D117BBD6F7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Ομάδα"/>
        </a:ext>
      </dgm:extLst>
    </dgm:pt>
    <dgm:pt modelId="{1C1C2FCD-EDF4-4272-8EF6-5EDB45680B71}" type="pres">
      <dgm:prSet presAssocID="{00D63D85-B0F6-450A-AEA3-D117BBD6F7B4}" presName="spaceRect" presStyleCnt="0"/>
      <dgm:spPr/>
    </dgm:pt>
    <dgm:pt modelId="{230B2DFC-772E-47DF-B1EC-33AAA7410DD1}" type="pres">
      <dgm:prSet presAssocID="{00D63D85-B0F6-450A-AEA3-D117BBD6F7B4}" presName="textRect" presStyleLbl="revTx" presStyleIdx="1" presStyleCnt="3">
        <dgm:presLayoutVars>
          <dgm:chMax val="1"/>
          <dgm:chPref val="1"/>
        </dgm:presLayoutVars>
      </dgm:prSet>
      <dgm:spPr/>
    </dgm:pt>
    <dgm:pt modelId="{1FD6BAA1-6786-41F9-838A-F3F63033FCEC}" type="pres">
      <dgm:prSet presAssocID="{A607318E-9CC6-4374-9135-7BE663CD4358}" presName="sibTrans" presStyleLbl="sibTrans2D1" presStyleIdx="0" presStyleCnt="0"/>
      <dgm:spPr/>
    </dgm:pt>
    <dgm:pt modelId="{135C0747-3D0B-4AF4-B745-2906ED6D084A}" type="pres">
      <dgm:prSet presAssocID="{A91162C9-A4ED-49F9-8C85-8587C897036D}" presName="compNode" presStyleCnt="0"/>
      <dgm:spPr/>
    </dgm:pt>
    <dgm:pt modelId="{B4944E49-3B23-4729-93C3-94D411CFD19E}" type="pres">
      <dgm:prSet presAssocID="{A91162C9-A4ED-49F9-8C85-8587C897036D}" presName="iconBgRect" presStyleLbl="bgShp" presStyleIdx="2" presStyleCnt="3"/>
      <dgm:spPr/>
    </dgm:pt>
    <dgm:pt modelId="{DA10181D-E02A-443E-984C-8C1926204822}" type="pres">
      <dgm:prSet presAssocID="{A91162C9-A4ED-49F9-8C85-8587C89703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8667C9F-4853-44C6-A209-AA462B9D5D4E}" type="pres">
      <dgm:prSet presAssocID="{A91162C9-A4ED-49F9-8C85-8587C897036D}" presName="spaceRect" presStyleCnt="0"/>
      <dgm:spPr/>
    </dgm:pt>
    <dgm:pt modelId="{57EF02FE-A880-465D-BD24-9B37B29D1590}" type="pres">
      <dgm:prSet presAssocID="{A91162C9-A4ED-49F9-8C85-8587C897036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A86583E-C7BA-4EE7-A4E8-D1AF8088A281}" srcId="{3444F771-FD08-4F44-BB53-F88B89A8FCAA}" destId="{A91162C9-A4ED-49F9-8C85-8587C897036D}" srcOrd="2" destOrd="0" parTransId="{3889C297-ECE6-4729-81DE-B28CF39B680A}" sibTransId="{00D574A9-2A85-4B0F-BA62-07E047F336F1}"/>
    <dgm:cxn modelId="{DCF82F7F-5486-4B05-8CE3-7D27BA73BFD4}" srcId="{3444F771-FD08-4F44-BB53-F88B89A8FCAA}" destId="{00D63D85-B0F6-450A-AEA3-D117BBD6F7B4}" srcOrd="1" destOrd="0" parTransId="{0DEBEA13-0845-4803-B823-0C56299192B1}" sibTransId="{A607318E-9CC6-4374-9135-7BE663CD4358}"/>
    <dgm:cxn modelId="{C2BA7793-16A4-42CE-BBCE-F3AA949A95C0}" type="presOf" srcId="{1B2EC5B0-2C8C-49E5-87B8-46A696EAED30}" destId="{0557365F-FA66-48CF-9A3E-D50845D2FDA6}" srcOrd="0" destOrd="0" presId="urn:microsoft.com/office/officeart/2018/2/layout/IconCircleList"/>
    <dgm:cxn modelId="{2FE4F395-3297-4D1B-B66C-1E1CA2EADB8B}" type="presOf" srcId="{3444F771-FD08-4F44-BB53-F88B89A8FCAA}" destId="{A13317B9-4772-4D10-97B7-A2BCF0D99245}" srcOrd="0" destOrd="0" presId="urn:microsoft.com/office/officeart/2018/2/layout/IconCircleList"/>
    <dgm:cxn modelId="{3707589D-800D-4DAD-AC19-BA7660FB768C}" type="presOf" srcId="{A607318E-9CC6-4374-9135-7BE663CD4358}" destId="{1FD6BAA1-6786-41F9-838A-F3F63033FCEC}" srcOrd="0" destOrd="0" presId="urn:microsoft.com/office/officeart/2018/2/layout/IconCircleList"/>
    <dgm:cxn modelId="{6E492DAD-C29E-4F6A-9707-0BBD29584223}" type="presOf" srcId="{CB491017-9E17-49BE-B806-90E92BFE35EA}" destId="{27D2B210-8D48-41B6-9ECF-C8F37D116451}" srcOrd="0" destOrd="0" presId="urn:microsoft.com/office/officeart/2018/2/layout/IconCircleList"/>
    <dgm:cxn modelId="{F93476B6-4282-45C5-8414-98AE8C14A26F}" srcId="{3444F771-FD08-4F44-BB53-F88B89A8FCAA}" destId="{1B2EC5B0-2C8C-49E5-87B8-46A696EAED30}" srcOrd="0" destOrd="0" parTransId="{B9726AB4-F7CB-4623-8D74-5F9DF4E2A1E6}" sibTransId="{CB491017-9E17-49BE-B806-90E92BFE35EA}"/>
    <dgm:cxn modelId="{8E009BBF-F5E1-4234-8B9E-79A1B73A8658}" type="presOf" srcId="{A91162C9-A4ED-49F9-8C85-8587C897036D}" destId="{57EF02FE-A880-465D-BD24-9B37B29D1590}" srcOrd="0" destOrd="0" presId="urn:microsoft.com/office/officeart/2018/2/layout/IconCircleList"/>
    <dgm:cxn modelId="{4A271DE1-AC7D-499D-89BE-BF63633153F5}" type="presOf" srcId="{00D63D85-B0F6-450A-AEA3-D117BBD6F7B4}" destId="{230B2DFC-772E-47DF-B1EC-33AAA7410DD1}" srcOrd="0" destOrd="0" presId="urn:microsoft.com/office/officeart/2018/2/layout/IconCircleList"/>
    <dgm:cxn modelId="{BF8D9884-1A3E-4857-95DB-516DE56D1417}" type="presParOf" srcId="{A13317B9-4772-4D10-97B7-A2BCF0D99245}" destId="{37D68898-4EC5-4CBD-AAEB-C4D9E267C5E7}" srcOrd="0" destOrd="0" presId="urn:microsoft.com/office/officeart/2018/2/layout/IconCircleList"/>
    <dgm:cxn modelId="{50671E61-7290-4B44-946B-E22A185696EB}" type="presParOf" srcId="{37D68898-4EC5-4CBD-AAEB-C4D9E267C5E7}" destId="{599E452F-15AA-49A1-B38D-AE1D575E6140}" srcOrd="0" destOrd="0" presId="urn:microsoft.com/office/officeart/2018/2/layout/IconCircleList"/>
    <dgm:cxn modelId="{BBE627F1-1C87-4F58-B6B2-157F0DDF268A}" type="presParOf" srcId="{599E452F-15AA-49A1-B38D-AE1D575E6140}" destId="{C2EFC6FC-52F8-4ED1-A981-E40B99C9F388}" srcOrd="0" destOrd="0" presId="urn:microsoft.com/office/officeart/2018/2/layout/IconCircleList"/>
    <dgm:cxn modelId="{CFAD0D21-448A-41D0-9CCB-B9A03BDFAD26}" type="presParOf" srcId="{599E452F-15AA-49A1-B38D-AE1D575E6140}" destId="{51499312-D77E-42FE-9564-EB98A373FAE7}" srcOrd="1" destOrd="0" presId="urn:microsoft.com/office/officeart/2018/2/layout/IconCircleList"/>
    <dgm:cxn modelId="{EAE09E7C-CE7C-40B0-BBBB-039026C0ED44}" type="presParOf" srcId="{599E452F-15AA-49A1-B38D-AE1D575E6140}" destId="{E4B97B12-9DDA-4E74-BA72-432564691C71}" srcOrd="2" destOrd="0" presId="urn:microsoft.com/office/officeart/2018/2/layout/IconCircleList"/>
    <dgm:cxn modelId="{30FD9FB8-C2D0-4BFD-8A65-2BF93FABF8D3}" type="presParOf" srcId="{599E452F-15AA-49A1-B38D-AE1D575E6140}" destId="{0557365F-FA66-48CF-9A3E-D50845D2FDA6}" srcOrd="3" destOrd="0" presId="urn:microsoft.com/office/officeart/2018/2/layout/IconCircleList"/>
    <dgm:cxn modelId="{4DC7D78C-1178-4FA5-9BB9-A77CA87F4AE1}" type="presParOf" srcId="{37D68898-4EC5-4CBD-AAEB-C4D9E267C5E7}" destId="{27D2B210-8D48-41B6-9ECF-C8F37D116451}" srcOrd="1" destOrd="0" presId="urn:microsoft.com/office/officeart/2018/2/layout/IconCircleList"/>
    <dgm:cxn modelId="{EF8368BD-B9F8-42A9-83F7-4339F8CBDD92}" type="presParOf" srcId="{37D68898-4EC5-4CBD-AAEB-C4D9E267C5E7}" destId="{1E32DA0E-7460-419D-A033-70FFB44ECDE7}" srcOrd="2" destOrd="0" presId="urn:microsoft.com/office/officeart/2018/2/layout/IconCircleList"/>
    <dgm:cxn modelId="{870B61A1-B3F5-4472-A7EB-2B18C5006106}" type="presParOf" srcId="{1E32DA0E-7460-419D-A033-70FFB44ECDE7}" destId="{1E8ECB28-F551-4CA3-AA47-0E055B528034}" srcOrd="0" destOrd="0" presId="urn:microsoft.com/office/officeart/2018/2/layout/IconCircleList"/>
    <dgm:cxn modelId="{B482C2A5-0191-47D8-9D79-72F3D3E6A4F7}" type="presParOf" srcId="{1E32DA0E-7460-419D-A033-70FFB44ECDE7}" destId="{CE79D170-E140-41D9-BE84-416A7872A896}" srcOrd="1" destOrd="0" presId="urn:microsoft.com/office/officeart/2018/2/layout/IconCircleList"/>
    <dgm:cxn modelId="{C146FB74-8CC4-4366-921D-595330FB3899}" type="presParOf" srcId="{1E32DA0E-7460-419D-A033-70FFB44ECDE7}" destId="{1C1C2FCD-EDF4-4272-8EF6-5EDB45680B71}" srcOrd="2" destOrd="0" presId="urn:microsoft.com/office/officeart/2018/2/layout/IconCircleList"/>
    <dgm:cxn modelId="{59B603F8-CC26-41D8-A463-AF426DF3FFB8}" type="presParOf" srcId="{1E32DA0E-7460-419D-A033-70FFB44ECDE7}" destId="{230B2DFC-772E-47DF-B1EC-33AAA7410DD1}" srcOrd="3" destOrd="0" presId="urn:microsoft.com/office/officeart/2018/2/layout/IconCircleList"/>
    <dgm:cxn modelId="{31922E13-4F50-4CE7-B587-77CE770D13DD}" type="presParOf" srcId="{37D68898-4EC5-4CBD-AAEB-C4D9E267C5E7}" destId="{1FD6BAA1-6786-41F9-838A-F3F63033FCEC}" srcOrd="3" destOrd="0" presId="urn:microsoft.com/office/officeart/2018/2/layout/IconCircleList"/>
    <dgm:cxn modelId="{CA799385-2C23-40E9-95D6-AE4CEE844DD2}" type="presParOf" srcId="{37D68898-4EC5-4CBD-AAEB-C4D9E267C5E7}" destId="{135C0747-3D0B-4AF4-B745-2906ED6D084A}" srcOrd="4" destOrd="0" presId="urn:microsoft.com/office/officeart/2018/2/layout/IconCircleList"/>
    <dgm:cxn modelId="{6B687A4A-BE3F-4B7B-917A-5624813433E5}" type="presParOf" srcId="{135C0747-3D0B-4AF4-B745-2906ED6D084A}" destId="{B4944E49-3B23-4729-93C3-94D411CFD19E}" srcOrd="0" destOrd="0" presId="urn:microsoft.com/office/officeart/2018/2/layout/IconCircleList"/>
    <dgm:cxn modelId="{6E0CA2AA-8F57-4A1E-B47C-EEBAE29874E0}" type="presParOf" srcId="{135C0747-3D0B-4AF4-B745-2906ED6D084A}" destId="{DA10181D-E02A-443E-984C-8C1926204822}" srcOrd="1" destOrd="0" presId="urn:microsoft.com/office/officeart/2018/2/layout/IconCircleList"/>
    <dgm:cxn modelId="{6ECA6B9C-C631-46D8-8B56-4F1728539AD1}" type="presParOf" srcId="{135C0747-3D0B-4AF4-B745-2906ED6D084A}" destId="{48667C9F-4853-44C6-A209-AA462B9D5D4E}" srcOrd="2" destOrd="0" presId="urn:microsoft.com/office/officeart/2018/2/layout/IconCircleList"/>
    <dgm:cxn modelId="{628318F5-F031-4695-BF72-30BC6F062115}" type="presParOf" srcId="{135C0747-3D0B-4AF4-B745-2906ED6D084A}" destId="{57EF02FE-A880-465D-BD24-9B37B29D159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E6CE69-578A-45DE-9052-273717AA218E}" type="doc">
      <dgm:prSet loTypeId="urn:microsoft.com/office/officeart/2005/8/layout/vProcess5" loCatId="process" qsTypeId="urn:microsoft.com/office/officeart/2009/2/quickstyle/3d8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4AF9AFF-90A3-4088-BCE0-CAC8EC4EA80E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Strengthen partnerships</a:t>
          </a:r>
          <a:endParaRPr lang="en-US" dirty="0">
            <a:solidFill>
              <a:srgbClr val="FFC000"/>
            </a:solidFill>
          </a:endParaRPr>
        </a:p>
      </dgm:t>
    </dgm:pt>
    <dgm:pt modelId="{7A8A1C7D-E4E1-4ADB-B6DF-FA7233448AF5}" type="parTrans" cxnId="{254F5EBE-02CC-461C-AFAD-9015C1D63EA4}">
      <dgm:prSet/>
      <dgm:spPr/>
      <dgm:t>
        <a:bodyPr/>
        <a:lstStyle/>
        <a:p>
          <a:endParaRPr lang="en-US"/>
        </a:p>
      </dgm:t>
    </dgm:pt>
    <dgm:pt modelId="{B923798B-312D-4290-8D32-31BA9922A5A0}" type="sibTrans" cxnId="{254F5EBE-02CC-461C-AFAD-9015C1D63EA4}">
      <dgm:prSet/>
      <dgm:spPr/>
      <dgm:t>
        <a:bodyPr/>
        <a:lstStyle/>
        <a:p>
          <a:endParaRPr lang="en-US"/>
        </a:p>
      </dgm:t>
    </dgm:pt>
    <dgm:pt modelId="{B81B9857-9392-4D99-9F19-4EA231EE3E07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Foster inclusion &amp; academic opportunities</a:t>
          </a:r>
          <a:endParaRPr lang="en-US" dirty="0">
            <a:solidFill>
              <a:srgbClr val="FFC000"/>
            </a:solidFill>
          </a:endParaRPr>
        </a:p>
      </dgm:t>
    </dgm:pt>
    <dgm:pt modelId="{A2E5816E-AAF3-4545-8A55-4B33B9040EF9}" type="parTrans" cxnId="{C078C2BE-BACA-4F63-8F01-38EAE073B5C3}">
      <dgm:prSet/>
      <dgm:spPr/>
      <dgm:t>
        <a:bodyPr/>
        <a:lstStyle/>
        <a:p>
          <a:endParaRPr lang="en-US"/>
        </a:p>
      </dgm:t>
    </dgm:pt>
    <dgm:pt modelId="{803D187E-CDBC-4FF8-991A-F7F345BE9D03}" type="sibTrans" cxnId="{C078C2BE-BACA-4F63-8F01-38EAE073B5C3}">
      <dgm:prSet/>
      <dgm:spPr/>
      <dgm:t>
        <a:bodyPr/>
        <a:lstStyle/>
        <a:p>
          <a:endParaRPr lang="en-US"/>
        </a:p>
      </dgm:t>
    </dgm:pt>
    <dgm:pt modelId="{96869864-2F0A-49BD-8FBA-F83744929F63}" type="pres">
      <dgm:prSet presAssocID="{27E6CE69-578A-45DE-9052-273717AA218E}" presName="outerComposite" presStyleCnt="0">
        <dgm:presLayoutVars>
          <dgm:chMax val="5"/>
          <dgm:dir/>
          <dgm:resizeHandles val="exact"/>
        </dgm:presLayoutVars>
      </dgm:prSet>
      <dgm:spPr/>
    </dgm:pt>
    <dgm:pt modelId="{B0400ABE-D9BA-4717-BF1E-44E4DDFDCA0F}" type="pres">
      <dgm:prSet presAssocID="{27E6CE69-578A-45DE-9052-273717AA218E}" presName="dummyMaxCanvas" presStyleCnt="0">
        <dgm:presLayoutVars/>
      </dgm:prSet>
      <dgm:spPr/>
    </dgm:pt>
    <dgm:pt modelId="{AD720704-3495-4CD0-8908-ADA05198A246}" type="pres">
      <dgm:prSet presAssocID="{27E6CE69-578A-45DE-9052-273717AA218E}" presName="TwoNodes_1" presStyleLbl="node1" presStyleIdx="0" presStyleCnt="2">
        <dgm:presLayoutVars>
          <dgm:bulletEnabled val="1"/>
        </dgm:presLayoutVars>
      </dgm:prSet>
      <dgm:spPr/>
    </dgm:pt>
    <dgm:pt modelId="{1332F2D9-450B-4510-B736-E623EC6528D3}" type="pres">
      <dgm:prSet presAssocID="{27E6CE69-578A-45DE-9052-273717AA218E}" presName="TwoNodes_2" presStyleLbl="node1" presStyleIdx="1" presStyleCnt="2">
        <dgm:presLayoutVars>
          <dgm:bulletEnabled val="1"/>
        </dgm:presLayoutVars>
      </dgm:prSet>
      <dgm:spPr/>
    </dgm:pt>
    <dgm:pt modelId="{3B6D1160-F14D-4554-9D80-917CC78CA30A}" type="pres">
      <dgm:prSet presAssocID="{27E6CE69-578A-45DE-9052-273717AA218E}" presName="TwoConn_1-2" presStyleLbl="fgAccFollowNode1" presStyleIdx="0" presStyleCnt="1">
        <dgm:presLayoutVars>
          <dgm:bulletEnabled val="1"/>
        </dgm:presLayoutVars>
      </dgm:prSet>
      <dgm:spPr/>
    </dgm:pt>
    <dgm:pt modelId="{4C8F49F6-6E77-4293-B803-C0FEAE22D8BB}" type="pres">
      <dgm:prSet presAssocID="{27E6CE69-578A-45DE-9052-273717AA218E}" presName="TwoNodes_1_text" presStyleLbl="node1" presStyleIdx="1" presStyleCnt="2">
        <dgm:presLayoutVars>
          <dgm:bulletEnabled val="1"/>
        </dgm:presLayoutVars>
      </dgm:prSet>
      <dgm:spPr/>
    </dgm:pt>
    <dgm:pt modelId="{1DE7FF40-CFE5-4C0B-9274-678A170D77D9}" type="pres">
      <dgm:prSet presAssocID="{27E6CE69-578A-45DE-9052-273717AA218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210EC1D-DB93-4AC8-A326-669CD98BADCC}" type="presOf" srcId="{E4AF9AFF-90A3-4088-BCE0-CAC8EC4EA80E}" destId="{AD720704-3495-4CD0-8908-ADA05198A246}" srcOrd="0" destOrd="0" presId="urn:microsoft.com/office/officeart/2005/8/layout/vProcess5"/>
    <dgm:cxn modelId="{45DCAE66-0250-44F2-B8AF-36F9EE6FB0D3}" type="presOf" srcId="{E4AF9AFF-90A3-4088-BCE0-CAC8EC4EA80E}" destId="{4C8F49F6-6E77-4293-B803-C0FEAE22D8BB}" srcOrd="1" destOrd="0" presId="urn:microsoft.com/office/officeart/2005/8/layout/vProcess5"/>
    <dgm:cxn modelId="{DA434F69-617D-44D7-A2C7-56ACDD76CD43}" type="presOf" srcId="{B81B9857-9392-4D99-9F19-4EA231EE3E07}" destId="{1332F2D9-450B-4510-B736-E623EC6528D3}" srcOrd="0" destOrd="0" presId="urn:microsoft.com/office/officeart/2005/8/layout/vProcess5"/>
    <dgm:cxn modelId="{38B79F70-0186-4A21-B27F-5CE3CC744480}" type="presOf" srcId="{B923798B-312D-4290-8D32-31BA9922A5A0}" destId="{3B6D1160-F14D-4554-9D80-917CC78CA30A}" srcOrd="0" destOrd="0" presId="urn:microsoft.com/office/officeart/2005/8/layout/vProcess5"/>
    <dgm:cxn modelId="{C1852E5A-7DF2-4E7A-8B42-28C1EC890B2A}" type="presOf" srcId="{B81B9857-9392-4D99-9F19-4EA231EE3E07}" destId="{1DE7FF40-CFE5-4C0B-9274-678A170D77D9}" srcOrd="1" destOrd="0" presId="urn:microsoft.com/office/officeart/2005/8/layout/vProcess5"/>
    <dgm:cxn modelId="{254F5EBE-02CC-461C-AFAD-9015C1D63EA4}" srcId="{27E6CE69-578A-45DE-9052-273717AA218E}" destId="{E4AF9AFF-90A3-4088-BCE0-CAC8EC4EA80E}" srcOrd="0" destOrd="0" parTransId="{7A8A1C7D-E4E1-4ADB-B6DF-FA7233448AF5}" sibTransId="{B923798B-312D-4290-8D32-31BA9922A5A0}"/>
    <dgm:cxn modelId="{C078C2BE-BACA-4F63-8F01-38EAE073B5C3}" srcId="{27E6CE69-578A-45DE-9052-273717AA218E}" destId="{B81B9857-9392-4D99-9F19-4EA231EE3E07}" srcOrd="1" destOrd="0" parTransId="{A2E5816E-AAF3-4545-8A55-4B33B9040EF9}" sibTransId="{803D187E-CDBC-4FF8-991A-F7F345BE9D03}"/>
    <dgm:cxn modelId="{A06A1AE6-76B1-498A-9553-F3DF9C9AEEDD}" type="presOf" srcId="{27E6CE69-578A-45DE-9052-273717AA218E}" destId="{96869864-2F0A-49BD-8FBA-F83744929F63}" srcOrd="0" destOrd="0" presId="urn:microsoft.com/office/officeart/2005/8/layout/vProcess5"/>
    <dgm:cxn modelId="{CE6B8594-CFBF-43A7-8802-20C72BCACA83}" type="presParOf" srcId="{96869864-2F0A-49BD-8FBA-F83744929F63}" destId="{B0400ABE-D9BA-4717-BF1E-44E4DDFDCA0F}" srcOrd="0" destOrd="0" presId="urn:microsoft.com/office/officeart/2005/8/layout/vProcess5"/>
    <dgm:cxn modelId="{227D18AD-8B48-45EC-86D6-B2689DA93E06}" type="presParOf" srcId="{96869864-2F0A-49BD-8FBA-F83744929F63}" destId="{AD720704-3495-4CD0-8908-ADA05198A246}" srcOrd="1" destOrd="0" presId="urn:microsoft.com/office/officeart/2005/8/layout/vProcess5"/>
    <dgm:cxn modelId="{622A8346-BE43-4553-B7A0-D6B2287A4C5A}" type="presParOf" srcId="{96869864-2F0A-49BD-8FBA-F83744929F63}" destId="{1332F2D9-450B-4510-B736-E623EC6528D3}" srcOrd="2" destOrd="0" presId="urn:microsoft.com/office/officeart/2005/8/layout/vProcess5"/>
    <dgm:cxn modelId="{8D3E8A1E-00B4-4BB7-A92C-984CC36F41B0}" type="presParOf" srcId="{96869864-2F0A-49BD-8FBA-F83744929F63}" destId="{3B6D1160-F14D-4554-9D80-917CC78CA30A}" srcOrd="3" destOrd="0" presId="urn:microsoft.com/office/officeart/2005/8/layout/vProcess5"/>
    <dgm:cxn modelId="{55BA8750-FFD7-462B-9676-913A0505CBDF}" type="presParOf" srcId="{96869864-2F0A-49BD-8FBA-F83744929F63}" destId="{4C8F49F6-6E77-4293-B803-C0FEAE22D8BB}" srcOrd="4" destOrd="0" presId="urn:microsoft.com/office/officeart/2005/8/layout/vProcess5"/>
    <dgm:cxn modelId="{0B7E7755-31A9-470C-B96F-2BE1D35878BC}" type="presParOf" srcId="{96869864-2F0A-49BD-8FBA-F83744929F63}" destId="{1DE7FF40-CFE5-4C0B-9274-678A170D77D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8568D-F33E-401A-B52B-53BDC857FD47}">
      <dsp:nvSpPr>
        <dsp:cNvPr id="0" name=""/>
        <dsp:cNvSpPr/>
      </dsp:nvSpPr>
      <dsp:spPr>
        <a:xfrm>
          <a:off x="0" y="0"/>
          <a:ext cx="7993699" cy="1216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</a:rPr>
            <a:t>FUNDED BY GREEK MINISTRY OF LABOUR </a:t>
          </a:r>
          <a:endParaRPr lang="en-US" sz="2200" kern="1200" dirty="0">
            <a:solidFill>
              <a:srgbClr val="FFC000"/>
            </a:solidFill>
          </a:endParaRPr>
        </a:p>
      </dsp:txBody>
      <dsp:txXfrm>
        <a:off x="35643" y="35643"/>
        <a:ext cx="6680535" cy="1145644"/>
      </dsp:txXfrm>
    </dsp:sp>
    <dsp:sp modelId="{2B017BC9-E489-4F44-A4C8-95DA47C4F17C}">
      <dsp:nvSpPr>
        <dsp:cNvPr id="0" name=""/>
        <dsp:cNvSpPr/>
      </dsp:nvSpPr>
      <dsp:spPr>
        <a:xfrm>
          <a:off x="705326" y="1419751"/>
          <a:ext cx="7993699" cy="1216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C000"/>
              </a:solidFill>
            </a:rPr>
            <a:t>MUNICIPALITY OF THESSALONIKI-DIRECTION OF SOCIAL PROTECTION AND HEALTH</a:t>
          </a:r>
          <a:endParaRPr lang="en-US" sz="2200" kern="1200" dirty="0">
            <a:solidFill>
              <a:srgbClr val="FFC000"/>
            </a:solidFill>
          </a:endParaRPr>
        </a:p>
      </dsp:txBody>
      <dsp:txXfrm>
        <a:off x="740969" y="1455394"/>
        <a:ext cx="6426082" cy="1145644"/>
      </dsp:txXfrm>
    </dsp:sp>
    <dsp:sp modelId="{1CD7325F-7088-4A48-B195-D2A3A8BBE29B}">
      <dsp:nvSpPr>
        <dsp:cNvPr id="0" name=""/>
        <dsp:cNvSpPr/>
      </dsp:nvSpPr>
      <dsp:spPr>
        <a:xfrm>
          <a:off x="1410652" y="2839503"/>
          <a:ext cx="7993699" cy="12169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 </a:t>
          </a:r>
          <a:r>
            <a:rPr lang="en-US" sz="2200" b="1" kern="1200" dirty="0">
              <a:solidFill>
                <a:srgbClr val="FFC000"/>
              </a:solidFill>
            </a:rPr>
            <a:t>THE CENTER IS UNDER THE SUPERVISION OF THE </a:t>
          </a:r>
          <a:r>
            <a:rPr lang="en-US" sz="2200" b="1" i="1" kern="1200" dirty="0">
              <a:solidFill>
                <a:srgbClr val="FFC000"/>
              </a:solidFill>
            </a:rPr>
            <a:t>DEPARTMENT OF SUPPORT AND INTEGRATION FOR MIGRANT’S AND REFUGEES</a:t>
          </a:r>
          <a:endParaRPr lang="en-US" sz="2200" kern="1200" dirty="0">
            <a:solidFill>
              <a:srgbClr val="FFC000"/>
            </a:solidFill>
          </a:endParaRPr>
        </a:p>
      </dsp:txBody>
      <dsp:txXfrm>
        <a:off x="1446295" y="2875146"/>
        <a:ext cx="6426082" cy="1145644"/>
      </dsp:txXfrm>
    </dsp:sp>
    <dsp:sp modelId="{A4DD7DB6-505B-49E5-B7AF-29160E37B45C}">
      <dsp:nvSpPr>
        <dsp:cNvPr id="0" name=""/>
        <dsp:cNvSpPr/>
      </dsp:nvSpPr>
      <dsp:spPr>
        <a:xfrm>
          <a:off x="7202694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0670" y="922838"/>
        <a:ext cx="435052" cy="595231"/>
      </dsp:txXfrm>
    </dsp:sp>
    <dsp:sp modelId="{F19056F3-BAE9-4E1E-9F89-2079AA7BD718}">
      <dsp:nvSpPr>
        <dsp:cNvPr id="0" name=""/>
        <dsp:cNvSpPr/>
      </dsp:nvSpPr>
      <dsp:spPr>
        <a:xfrm>
          <a:off x="7908020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5996" y="2334477"/>
        <a:ext cx="435052" cy="595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00891-359D-4EE8-8DB3-ABE512FCD143}">
      <dsp:nvSpPr>
        <dsp:cNvPr id="0" name=""/>
        <dsp:cNvSpPr/>
      </dsp:nvSpPr>
      <dsp:spPr>
        <a:xfrm>
          <a:off x="0" y="520400"/>
          <a:ext cx="8946541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C000"/>
              </a:solidFill>
            </a:rPr>
            <a:t>IMMIGRANTS</a:t>
          </a:r>
          <a:r>
            <a:rPr lang="en-US" sz="2400" b="0" i="0" kern="1200" dirty="0"/>
            <a:t>  </a:t>
          </a:r>
          <a:endParaRPr lang="en-US" sz="2400" kern="1200" dirty="0"/>
        </a:p>
      </dsp:txBody>
      <dsp:txXfrm>
        <a:off x="28100" y="548500"/>
        <a:ext cx="8890341" cy="519439"/>
      </dsp:txXfrm>
    </dsp:sp>
    <dsp:sp modelId="{773F86CB-D348-40ED-B20B-8C412AFEAA21}">
      <dsp:nvSpPr>
        <dsp:cNvPr id="0" name=""/>
        <dsp:cNvSpPr/>
      </dsp:nvSpPr>
      <dsp:spPr>
        <a:xfrm>
          <a:off x="0" y="1165160"/>
          <a:ext cx="8946541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C000"/>
              </a:solidFill>
            </a:rPr>
            <a:t>EUROPEAN CITIZENS </a:t>
          </a:r>
          <a:endParaRPr lang="en-US" sz="2400" b="1" kern="1200" dirty="0">
            <a:solidFill>
              <a:srgbClr val="FFC000"/>
            </a:solidFill>
          </a:endParaRPr>
        </a:p>
      </dsp:txBody>
      <dsp:txXfrm>
        <a:off x="28100" y="1193260"/>
        <a:ext cx="8890341" cy="519439"/>
      </dsp:txXfrm>
    </dsp:sp>
    <dsp:sp modelId="{F4AE6F54-899D-41DB-B7EF-64569F2410C0}">
      <dsp:nvSpPr>
        <dsp:cNvPr id="0" name=""/>
        <dsp:cNvSpPr/>
      </dsp:nvSpPr>
      <dsp:spPr>
        <a:xfrm>
          <a:off x="0" y="1809920"/>
          <a:ext cx="8946541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C000"/>
              </a:solidFill>
            </a:rPr>
            <a:t>BENEFICIARIES OF INTERNATIONAL PROTECTION (REFUGEES)</a:t>
          </a:r>
          <a:endParaRPr lang="en-US" sz="2400" b="1" kern="1200" dirty="0">
            <a:solidFill>
              <a:srgbClr val="FFC000"/>
            </a:solidFill>
          </a:endParaRPr>
        </a:p>
      </dsp:txBody>
      <dsp:txXfrm>
        <a:off x="28100" y="1838020"/>
        <a:ext cx="8890341" cy="519439"/>
      </dsp:txXfrm>
    </dsp:sp>
    <dsp:sp modelId="{132D3F72-6111-4350-8200-F57025A3934A}">
      <dsp:nvSpPr>
        <dsp:cNvPr id="0" name=""/>
        <dsp:cNvSpPr/>
      </dsp:nvSpPr>
      <dsp:spPr>
        <a:xfrm>
          <a:off x="0" y="2454680"/>
          <a:ext cx="8946541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C000"/>
              </a:solidFill>
            </a:rPr>
            <a:t>UNDOCUMENTED IMMIGRANTS</a:t>
          </a:r>
          <a:endParaRPr lang="en-US" sz="2400" b="1" kern="1200" dirty="0">
            <a:solidFill>
              <a:srgbClr val="FFC000"/>
            </a:solidFill>
          </a:endParaRPr>
        </a:p>
      </dsp:txBody>
      <dsp:txXfrm>
        <a:off x="28100" y="2482780"/>
        <a:ext cx="8890341" cy="519439"/>
      </dsp:txXfrm>
    </dsp:sp>
    <dsp:sp modelId="{4BCFBD43-8F4B-4B6B-83A6-71B2C087300E}">
      <dsp:nvSpPr>
        <dsp:cNvPr id="0" name=""/>
        <dsp:cNvSpPr/>
      </dsp:nvSpPr>
      <dsp:spPr>
        <a:xfrm>
          <a:off x="0" y="3099440"/>
          <a:ext cx="8946541" cy="5756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FFC000"/>
              </a:solidFill>
            </a:rPr>
            <a:t>ASYLUM SEEKERS</a:t>
          </a:r>
          <a:endParaRPr lang="en-US" sz="2400" b="1" kern="1200" dirty="0">
            <a:solidFill>
              <a:srgbClr val="FFC000"/>
            </a:solidFill>
          </a:endParaRPr>
        </a:p>
      </dsp:txBody>
      <dsp:txXfrm>
        <a:off x="28100" y="3127540"/>
        <a:ext cx="8890341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7AABE-1F19-47F5-8717-D023F00B2F34}">
      <dsp:nvSpPr>
        <dsp:cNvPr id="0" name=""/>
        <dsp:cNvSpPr/>
      </dsp:nvSpPr>
      <dsp:spPr>
        <a:xfrm>
          <a:off x="10715" y="1212582"/>
          <a:ext cx="3202780" cy="19216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C000"/>
              </a:solidFill>
            </a:rPr>
            <a:t>4,870 PEOPLE AND THEIR FAMILIES HAVE RECEIVED OUR SERVICES</a:t>
          </a:r>
          <a:endParaRPr lang="en-US" sz="1500" b="1" kern="1200" dirty="0">
            <a:solidFill>
              <a:srgbClr val="FFC000"/>
            </a:solidFill>
          </a:endParaRPr>
        </a:p>
      </dsp:txBody>
      <dsp:txXfrm>
        <a:off x="66999" y="1268866"/>
        <a:ext cx="3090212" cy="1809100"/>
      </dsp:txXfrm>
    </dsp:sp>
    <dsp:sp modelId="{A4ECDFCC-C38C-4052-A8F9-1393D1A0A313}">
      <dsp:nvSpPr>
        <dsp:cNvPr id="0" name=""/>
        <dsp:cNvSpPr/>
      </dsp:nvSpPr>
      <dsp:spPr>
        <a:xfrm>
          <a:off x="3495341" y="1776272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495341" y="1935130"/>
        <a:ext cx="475292" cy="476573"/>
      </dsp:txXfrm>
    </dsp:sp>
    <dsp:sp modelId="{B79EA3EA-3A02-4075-B409-66ED090A1ED3}">
      <dsp:nvSpPr>
        <dsp:cNvPr id="0" name=""/>
        <dsp:cNvSpPr/>
      </dsp:nvSpPr>
      <dsp:spPr>
        <a:xfrm>
          <a:off x="4494608" y="1212582"/>
          <a:ext cx="3202780" cy="19216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C000"/>
              </a:solidFill>
            </a:rPr>
            <a:t>NUMBER OF VISITS: 21.600 </a:t>
          </a:r>
          <a:r>
            <a:rPr lang="en-US" sz="1500" b="1" kern="1200" dirty="0">
              <a:solidFill>
                <a:srgbClr val="FFC000"/>
              </a:solidFill>
            </a:rPr>
            <a:t> </a:t>
          </a:r>
          <a:r>
            <a:rPr lang="en-US" sz="1500" b="1" i="0" kern="1200" dirty="0">
              <a:solidFill>
                <a:srgbClr val="FFC000"/>
              </a:solidFill>
            </a:rPr>
            <a:t>APPROXIMATELY</a:t>
          </a:r>
          <a:endParaRPr lang="en-US" sz="1500" kern="1200" dirty="0">
            <a:solidFill>
              <a:srgbClr val="FFC000"/>
            </a:solidFill>
          </a:endParaRPr>
        </a:p>
      </dsp:txBody>
      <dsp:txXfrm>
        <a:off x="4550892" y="1268866"/>
        <a:ext cx="3090212" cy="1809100"/>
      </dsp:txXfrm>
    </dsp:sp>
    <dsp:sp modelId="{EAE9A329-A385-4191-AE9F-7196024DAD5D}">
      <dsp:nvSpPr>
        <dsp:cNvPr id="0" name=""/>
        <dsp:cNvSpPr/>
      </dsp:nvSpPr>
      <dsp:spPr>
        <a:xfrm>
          <a:off x="7979234" y="1776272"/>
          <a:ext cx="678989" cy="79428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979234" y="1935130"/>
        <a:ext cx="475292" cy="476573"/>
      </dsp:txXfrm>
    </dsp:sp>
    <dsp:sp modelId="{BFE768C6-1225-4B7B-B52B-FDF432B2C90B}">
      <dsp:nvSpPr>
        <dsp:cNvPr id="0" name=""/>
        <dsp:cNvSpPr/>
      </dsp:nvSpPr>
      <dsp:spPr>
        <a:xfrm>
          <a:off x="8978501" y="1212582"/>
          <a:ext cx="3202780" cy="19216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C000"/>
              </a:solidFill>
            </a:rPr>
            <a:t>COMMON DEMANDS: ACCOMMODATION, ALLOWANCES, WORK, ACCESS TO THE ASYLUM SERVICE, LEGAL ADVICE, </a:t>
          </a:r>
          <a:r>
            <a:rPr lang="en-US" sz="1500" b="1" kern="1200" dirty="0">
              <a:solidFill>
                <a:srgbClr val="FFC000"/>
              </a:solidFill>
            </a:rPr>
            <a:t>PSYCHOLOGICAL SUPPORT </a:t>
          </a:r>
          <a:r>
            <a:rPr lang="en-US" sz="1500" b="1" i="0" kern="1200" dirty="0">
              <a:solidFill>
                <a:srgbClr val="FFC000"/>
              </a:solidFill>
            </a:rPr>
            <a:t>UNEMPLOYMENT CARD/BANK ACCOUNT, EDUCATION,</a:t>
          </a:r>
          <a:r>
            <a:rPr lang="en-US" sz="1500" b="1" kern="1200" dirty="0">
              <a:solidFill>
                <a:srgbClr val="FFC000"/>
              </a:solidFill>
            </a:rPr>
            <a:t>...</a:t>
          </a:r>
          <a:endParaRPr lang="en-US" sz="1500" kern="1200" dirty="0">
            <a:solidFill>
              <a:srgbClr val="FFC000"/>
            </a:solidFill>
          </a:endParaRPr>
        </a:p>
      </dsp:txBody>
      <dsp:txXfrm>
        <a:off x="9034785" y="1268866"/>
        <a:ext cx="3090212" cy="1809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FC6FC-52F8-4ED1-A981-E40B99C9F388}">
      <dsp:nvSpPr>
        <dsp:cNvPr id="0" name=""/>
        <dsp:cNvSpPr/>
      </dsp:nvSpPr>
      <dsp:spPr>
        <a:xfrm>
          <a:off x="195832" y="1246869"/>
          <a:ext cx="910537" cy="9105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99312-D77E-42FE-9564-EB98A373FAE7}">
      <dsp:nvSpPr>
        <dsp:cNvPr id="0" name=""/>
        <dsp:cNvSpPr/>
      </dsp:nvSpPr>
      <dsp:spPr>
        <a:xfrm>
          <a:off x="387045" y="1438082"/>
          <a:ext cx="528112" cy="528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7365F-FA66-48CF-9A3E-D50845D2FDA6}">
      <dsp:nvSpPr>
        <dsp:cNvPr id="0" name=""/>
        <dsp:cNvSpPr/>
      </dsp:nvSpPr>
      <dsp:spPr>
        <a:xfrm>
          <a:off x="1301485" y="1246869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2060"/>
              </a:solidFill>
            </a:rPr>
            <a:t>Supports academic careers</a:t>
          </a:r>
        </a:p>
      </dsp:txBody>
      <dsp:txXfrm>
        <a:off x="1301485" y="1246869"/>
        <a:ext cx="2146268" cy="910537"/>
      </dsp:txXfrm>
    </dsp:sp>
    <dsp:sp modelId="{1E8ECB28-F551-4CA3-AA47-0E055B528034}">
      <dsp:nvSpPr>
        <dsp:cNvPr id="0" name=""/>
        <dsp:cNvSpPr/>
      </dsp:nvSpPr>
      <dsp:spPr>
        <a:xfrm>
          <a:off x="3821724" y="1246869"/>
          <a:ext cx="910537" cy="9105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D170-E140-41D9-BE84-416A7872A896}">
      <dsp:nvSpPr>
        <dsp:cNvPr id="0" name=""/>
        <dsp:cNvSpPr/>
      </dsp:nvSpPr>
      <dsp:spPr>
        <a:xfrm>
          <a:off x="4012937" y="1438082"/>
          <a:ext cx="528112" cy="528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B2DFC-772E-47DF-B1EC-33AAA7410DD1}">
      <dsp:nvSpPr>
        <dsp:cNvPr id="0" name=""/>
        <dsp:cNvSpPr/>
      </dsp:nvSpPr>
      <dsp:spPr>
        <a:xfrm>
          <a:off x="4927377" y="1246869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2060"/>
              </a:solidFill>
            </a:rPr>
            <a:t>Encourages social integration</a:t>
          </a:r>
        </a:p>
      </dsp:txBody>
      <dsp:txXfrm>
        <a:off x="4927377" y="1246869"/>
        <a:ext cx="2146268" cy="910537"/>
      </dsp:txXfrm>
    </dsp:sp>
    <dsp:sp modelId="{B4944E49-3B23-4729-93C3-94D411CFD19E}">
      <dsp:nvSpPr>
        <dsp:cNvPr id="0" name=""/>
        <dsp:cNvSpPr/>
      </dsp:nvSpPr>
      <dsp:spPr>
        <a:xfrm>
          <a:off x="7447616" y="1246869"/>
          <a:ext cx="910537" cy="91053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0181D-E02A-443E-984C-8C1926204822}">
      <dsp:nvSpPr>
        <dsp:cNvPr id="0" name=""/>
        <dsp:cNvSpPr/>
      </dsp:nvSpPr>
      <dsp:spPr>
        <a:xfrm>
          <a:off x="7638829" y="1438082"/>
          <a:ext cx="528112" cy="528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F02FE-A880-465D-BD24-9B37B29D1590}">
      <dsp:nvSpPr>
        <dsp:cNvPr id="0" name=""/>
        <dsp:cNvSpPr/>
      </dsp:nvSpPr>
      <dsp:spPr>
        <a:xfrm>
          <a:off x="8553269" y="1246869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2060"/>
              </a:solidFill>
            </a:rPr>
            <a:t>Strengthens research &amp; education</a:t>
          </a:r>
        </a:p>
      </dsp:txBody>
      <dsp:txXfrm>
        <a:off x="8553269" y="1246869"/>
        <a:ext cx="2146268" cy="9105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20704-3495-4CD0-8908-ADA05198A246}">
      <dsp:nvSpPr>
        <dsp:cNvPr id="0" name=""/>
        <dsp:cNvSpPr/>
      </dsp:nvSpPr>
      <dsp:spPr>
        <a:xfrm>
          <a:off x="0" y="0"/>
          <a:ext cx="7993699" cy="18253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FFC000"/>
              </a:solidFill>
            </a:rPr>
            <a:t>Strengthen partnerships</a:t>
          </a:r>
          <a:endParaRPr lang="en-US" sz="3400" kern="1200" dirty="0">
            <a:solidFill>
              <a:srgbClr val="FFC000"/>
            </a:solidFill>
          </a:endParaRPr>
        </a:p>
      </dsp:txBody>
      <dsp:txXfrm>
        <a:off x="53464" y="53464"/>
        <a:ext cx="6107010" cy="1718467"/>
      </dsp:txXfrm>
    </dsp:sp>
    <dsp:sp modelId="{1332F2D9-450B-4510-B736-E623EC6528D3}">
      <dsp:nvSpPr>
        <dsp:cNvPr id="0" name=""/>
        <dsp:cNvSpPr/>
      </dsp:nvSpPr>
      <dsp:spPr>
        <a:xfrm>
          <a:off x="1410652" y="2231038"/>
          <a:ext cx="7993699" cy="182539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rgbClr val="FFC000"/>
              </a:solidFill>
            </a:rPr>
            <a:t>Foster inclusion &amp; academic opportunities</a:t>
          </a:r>
          <a:endParaRPr lang="en-US" sz="3400" kern="1200" dirty="0">
            <a:solidFill>
              <a:srgbClr val="FFC000"/>
            </a:solidFill>
          </a:endParaRPr>
        </a:p>
      </dsp:txBody>
      <dsp:txXfrm>
        <a:off x="1464116" y="2284502"/>
        <a:ext cx="5289611" cy="1718467"/>
      </dsp:txXfrm>
    </dsp:sp>
    <dsp:sp modelId="{3B6D1160-F14D-4554-9D80-917CC78CA30A}">
      <dsp:nvSpPr>
        <dsp:cNvPr id="0" name=""/>
        <dsp:cNvSpPr/>
      </dsp:nvSpPr>
      <dsp:spPr>
        <a:xfrm>
          <a:off x="6807192" y="1434963"/>
          <a:ext cx="1186506" cy="1186506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74156" y="1434963"/>
        <a:ext cx="652578" cy="89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74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00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6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64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63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85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90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74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95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57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39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221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1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33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711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7CE69C-28EC-4CCB-92ED-11BC63009C5F}" type="datetimeFigureOut">
              <a:rPr lang="el-GR" smtClean="0"/>
              <a:t>13/3/2025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06EA-C0B5-448A-9EC7-C1CD18EC0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18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21C66D-2D8F-A570-2CBB-043B5BA2CB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“Career Development Opportunities for refugees - The Experience of Municipality of Thessaloniki”</a:t>
            </a:r>
            <a:endParaRPr lang="el-GR" sz="4000" b="1" dirty="0">
              <a:solidFill>
                <a:srgbClr val="FFC00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D5C82D5-460E-5784-457D-989A7421F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Virginia Politi, Head Officer of department support and integration for immigrants and refugees</a:t>
            </a:r>
            <a:endParaRPr lang="el-GR" dirty="0"/>
          </a:p>
        </p:txBody>
      </p:sp>
      <p:pic>
        <p:nvPicPr>
          <p:cNvPr id="4" name="Picture 1446339608">
            <a:extLst>
              <a:ext uri="{FF2B5EF4-FFF2-40B4-BE49-F238E27FC236}">
                <a16:creationId xmlns:a16="http://schemas.microsoft.com/office/drawing/2014/main" id="{4EEBC0C6-DF02-96AC-9776-C1A2382D8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" y="80282"/>
            <a:ext cx="2019300" cy="666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293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7E5F12-6345-667F-C8EE-B046F1AD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006" y="629266"/>
            <a:ext cx="4985469" cy="146987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Labor Advisory Services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7" name="Graphic 6" descr="User Network">
            <a:extLst>
              <a:ext uri="{FF2B5EF4-FFF2-40B4-BE49-F238E27FC236}">
                <a16:creationId xmlns:a16="http://schemas.microsoft.com/office/drawing/2014/main" id="{DD5720A5-6849-FEA6-B4D1-92660155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914" y="1339536"/>
            <a:ext cx="4261089" cy="4261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31EBD9-45BF-5A4F-E3C4-9B2BBF02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6" y="2099144"/>
            <a:ext cx="7837714" cy="41492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/>
              <a:t>📌 </a:t>
            </a:r>
            <a:r>
              <a:rPr lang="en-US" sz="2400" b="1" dirty="0">
                <a:solidFill>
                  <a:srgbClr val="FFC000"/>
                </a:solidFill>
              </a:rPr>
              <a:t>A Holistic Approach to Employment Integration</a:t>
            </a:r>
            <a:endParaRPr lang="el-GR" sz="2400" b="1" dirty="0">
              <a:solidFill>
                <a:srgbClr val="FFC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1600" b="1" dirty="0"/>
          </a:p>
          <a:p>
            <a:pPr>
              <a:lnSpc>
                <a:spcPct val="90000"/>
              </a:lnSpc>
              <a:buNone/>
            </a:pPr>
            <a:r>
              <a:rPr lang="en-US" sz="1600" dirty="0"/>
              <a:t>✅ </a:t>
            </a:r>
            <a:r>
              <a:rPr lang="en-US" b="1" dirty="0">
                <a:solidFill>
                  <a:srgbClr val="FFC000"/>
                </a:solidFill>
              </a:rPr>
              <a:t>Individual &amp; Group-Level Support</a:t>
            </a:r>
            <a:endParaRPr lang="en-US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Personalized career counseling tailored to each beneficiary’s skills and aspirations.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Group workshops to enhance job-related competencies and workplace readiness.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rgbClr val="FFC000"/>
                </a:solidFill>
              </a:rPr>
              <a:t>✅ </a:t>
            </a:r>
            <a:r>
              <a:rPr lang="en-US" b="1" dirty="0">
                <a:solidFill>
                  <a:srgbClr val="FFC000"/>
                </a:solidFill>
              </a:rPr>
              <a:t>Enhancing Professional Skills</a:t>
            </a:r>
            <a:endParaRPr lang="en-US" dirty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Industry-specific training programs.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Digital literacy and technical skills development.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Language proficiency courses for workplace communication.</a:t>
            </a:r>
          </a:p>
          <a:p>
            <a:pPr>
              <a:lnSpc>
                <a:spcPct val="90000"/>
              </a:lnSpc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127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021933F-CA52-4857-2257-322C4F6C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/>
              <a:t>🎯 </a:t>
            </a:r>
            <a:r>
              <a:rPr lang="en-US" sz="3300" b="1" dirty="0">
                <a:solidFill>
                  <a:srgbClr val="FFC000"/>
                </a:solidFill>
              </a:rPr>
              <a:t>Empowering individuals to achieve sustainable workforce integration and long-term career stability.</a:t>
            </a:r>
            <a:br>
              <a:rPr lang="en-US" sz="3300" dirty="0">
                <a:solidFill>
                  <a:srgbClr val="FFC000"/>
                </a:solidFill>
              </a:rPr>
            </a:br>
            <a:endParaRPr lang="el-GR" sz="3300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1BA4CA-5CC6-D3C7-6887-F7D754D5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dirty="0"/>
              <a:t>✅ </a:t>
            </a:r>
            <a:r>
              <a:rPr lang="en-US" b="1" dirty="0">
                <a:solidFill>
                  <a:srgbClr val="FFC000"/>
                </a:solidFill>
              </a:rPr>
              <a:t>Social &amp; Professional Knowledge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Guidance on workplace culture, employee rights, and labor laws.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Support in CV writing, job applications, and interview preparation.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✅ </a:t>
            </a:r>
            <a:r>
              <a:rPr lang="en-US" b="1" dirty="0">
                <a:solidFill>
                  <a:srgbClr val="FFC000"/>
                </a:solidFill>
              </a:rPr>
              <a:t>Connecting Beneficiaries with Employers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Networking events and job fairs.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Collaboration with businesses and organizations open to hiring refugees and immigrants.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Structured pathways to long-term employment and professional growth.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07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243330-EFFB-3D6B-6EB7-84D2AF4A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 i="0" u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TILL TODAY…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6EB88A9-0BA2-2AF6-9169-25144A956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598829"/>
              </p:ext>
            </p:extLst>
          </p:nvPr>
        </p:nvGraphicFramePr>
        <p:xfrm>
          <a:off x="0" y="2402308"/>
          <a:ext cx="12191998" cy="434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411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638E5-0297-91DA-FCCE-D271777A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649" y="629266"/>
            <a:ext cx="5343203" cy="164198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Supporting Refugee Academics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Χέρια-πάνω από κάθε δεύτερη">
            <a:extLst>
              <a:ext uri="{FF2B5EF4-FFF2-40B4-BE49-F238E27FC236}">
                <a16:creationId xmlns:a16="http://schemas.microsoft.com/office/drawing/2014/main" id="{E2AB9F07-7EB3-7EBE-7663-586E8395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403" r="15704" b="1"/>
          <a:stretch/>
        </p:blipFill>
        <p:spPr>
          <a:xfrm>
            <a:off x="-1" y="10"/>
            <a:ext cx="4058949" cy="685799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C75F5F-51BC-5389-4226-5D59B9C1A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49" y="2438400"/>
            <a:ext cx="5343203" cy="3809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C000"/>
                </a:solidFill>
              </a:rPr>
              <a:t>Collaboration between Universities &amp; Municipalities</a:t>
            </a:r>
            <a:r>
              <a:rPr lang="el-GR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>
                <a:solidFill>
                  <a:srgbClr val="FFC000"/>
                </a:solidFill>
              </a:rPr>
              <a:t>through programmatic contracts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8598D7A-BCA4-0894-C451-D4E148F1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Why Collaboration Matters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B682E30-EAB2-38B1-397B-78B323F41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49877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57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7DDD3EC-95AD-8BDE-ABB6-EA8D98C5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b="1" dirty="0">
                <a:solidFill>
                  <a:srgbClr val="FFC000"/>
                </a:solidFill>
              </a:rPr>
              <a:t>Community Engagement &amp; Projects</a:t>
            </a:r>
            <a:endParaRPr lang="el-GR" sz="2900" b="1" dirty="0">
              <a:solidFill>
                <a:srgbClr val="FFC000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Κλείσιμο εικόνας των χεριών που applauding">
            <a:extLst>
              <a:ext uri="{FF2B5EF4-FFF2-40B4-BE49-F238E27FC236}">
                <a16:creationId xmlns:a16="http://schemas.microsoft.com/office/drawing/2014/main" id="{95610757-D8F8-6C82-9A34-799F1E91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88" r="19107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3B4AB-0B14-07DA-DDA5-EE1471454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5474764" cy="419548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C000"/>
                </a:solidFill>
              </a:rPr>
              <a:t>Public lectures &amp; cultural </a:t>
            </a:r>
            <a:r>
              <a:rPr lang="fr-FR" sz="2800" b="1" dirty="0" err="1">
                <a:solidFill>
                  <a:srgbClr val="FFC000"/>
                </a:solidFill>
              </a:rPr>
              <a:t>events</a:t>
            </a:r>
            <a:endParaRPr lang="fr-FR" sz="2800" b="1" dirty="0">
              <a:solidFill>
                <a:srgbClr val="FFC000"/>
              </a:solidFill>
            </a:endParaRPr>
          </a:p>
          <a:p>
            <a:r>
              <a:rPr lang="fr-FR" sz="2800" b="1" dirty="0">
                <a:solidFill>
                  <a:srgbClr val="FFC000"/>
                </a:solidFill>
              </a:rPr>
              <a:t> Participation in municipal </a:t>
            </a:r>
            <a:r>
              <a:rPr lang="fr-FR" sz="2800" b="1" dirty="0" err="1">
                <a:solidFill>
                  <a:srgbClr val="FFC000"/>
                </a:solidFill>
              </a:rPr>
              <a:t>education</a:t>
            </a:r>
            <a:r>
              <a:rPr lang="fr-FR" sz="2800" b="1" dirty="0">
                <a:solidFill>
                  <a:srgbClr val="FFC000"/>
                </a:solidFill>
              </a:rPr>
              <a:t> &amp; social initiatives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663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C45896-8D4A-94A2-04EE-8AE0A9E9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Conclusion &amp; Call to Action</a:t>
            </a:r>
            <a:endParaRPr lang="el-GR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80736D7-3C21-91F1-ED96-5314371F5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6181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29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2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18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: Shape 24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057AE-159D-C755-2513-F930150AC579}"/>
              </a:ext>
            </a:extLst>
          </p:cNvPr>
          <p:cNvSpPr txBox="1"/>
          <p:nvPr/>
        </p:nvSpPr>
        <p:spPr>
          <a:xfrm>
            <a:off x="1154955" y="1447800"/>
            <a:ext cx="6974915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appreciate your time and attention!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4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7EBAC3E-84BE-9915-A92A-DD1FF29B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CENTER OF INTEGRATION OF IMMIGRANTS AND REFUGEES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9968FF6-5C58-B6C1-73C4-A7D1F5D26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130947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56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2DA1CA-4027-770F-CD7C-E3FFA477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BENEFICIARIES</a:t>
            </a:r>
            <a:endParaRPr lang="el-GR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13233927-7852-84EF-9BDE-107F615C4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391984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09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BE7622C-4972-9B1E-43B6-F578453B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 sz="3900" b="1" dirty="0">
                <a:solidFill>
                  <a:srgbClr val="FFC000"/>
                </a:solidFill>
              </a:rPr>
              <a:t>DEMOGRAPHICS OF BENEFICIARIES</a:t>
            </a:r>
            <a:endParaRPr lang="el-GR" sz="3900" b="1" dirty="0">
              <a:solidFill>
                <a:srgbClr val="FFC000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Ο κόσμος αντιστοιχίζεται διαμορφώθηκε από άτομα Ηνωμένων">
            <a:extLst>
              <a:ext uri="{FF2B5EF4-FFF2-40B4-BE49-F238E27FC236}">
                <a16:creationId xmlns:a16="http://schemas.microsoft.com/office/drawing/2014/main" id="{731E9BF5-A040-38A4-7835-1A18136A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89" r="27426" b="-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E84CFA-D329-5B8F-BFAB-5B662160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ALBANIANS</a:t>
            </a:r>
          </a:p>
          <a:p>
            <a:r>
              <a:rPr lang="en-US" b="1" dirty="0">
                <a:solidFill>
                  <a:srgbClr val="FFC000"/>
                </a:solidFill>
              </a:rPr>
              <a:t>PALESTINIANS</a:t>
            </a:r>
          </a:p>
          <a:p>
            <a:r>
              <a:rPr lang="en-US" b="1" dirty="0">
                <a:solidFill>
                  <a:srgbClr val="FFC000"/>
                </a:solidFill>
              </a:rPr>
              <a:t>SYRIANS</a:t>
            </a:r>
          </a:p>
          <a:p>
            <a:r>
              <a:rPr lang="en-US" b="1" dirty="0">
                <a:solidFill>
                  <a:srgbClr val="FFC000"/>
                </a:solidFill>
              </a:rPr>
              <a:t>IRAQIS</a:t>
            </a:r>
          </a:p>
          <a:p>
            <a:r>
              <a:rPr lang="en-US" b="1" dirty="0">
                <a:solidFill>
                  <a:srgbClr val="FFC000"/>
                </a:solidFill>
              </a:rPr>
              <a:t>AFGHANS</a:t>
            </a:r>
          </a:p>
          <a:p>
            <a:r>
              <a:rPr lang="en-US" b="1" dirty="0">
                <a:solidFill>
                  <a:srgbClr val="FFC000"/>
                </a:solidFill>
              </a:rPr>
              <a:t>GEORGIANS</a:t>
            </a:r>
            <a:endParaRPr lang="el-G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633227-B7B1-D563-4FE6-EE9BCCEA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TEAM OF SOCIAL CENTER</a:t>
            </a:r>
            <a:endParaRPr lang="el-GR" dirty="0">
              <a:solidFill>
                <a:srgbClr val="FFC000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28CBC0-A73B-E840-199F-3167769F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6578592" cy="3658689"/>
          </a:xfrm>
        </p:spPr>
        <p:txBody>
          <a:bodyPr>
            <a:normAutofit/>
          </a:bodyPr>
          <a:lstStyle/>
          <a:p>
            <a:pPr marL="419100" marR="0" lvl="0" indent="-314325" rtl="0"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●"/>
            </a:pPr>
            <a:r>
              <a:rPr lang="en-US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WORKER -ALSO COORDINATOR OF THE CENTER</a:t>
            </a:r>
            <a:endParaRPr lang="en-US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9100" marR="0" lvl="0" indent="-314325" rtl="0"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●"/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PSYCHOLOGIST</a:t>
            </a:r>
          </a:p>
          <a:p>
            <a:pPr marL="419100" marR="0" lvl="0" indent="-314325" rtl="0"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●"/>
            </a:pPr>
            <a:r>
              <a:rPr lang="en-US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 ADVISOR</a:t>
            </a:r>
          </a:p>
          <a:p>
            <a:pPr marL="419100" marR="0" lvl="0" indent="-314325" rtl="0"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●"/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LABOYR ADVISOR</a:t>
            </a:r>
          </a:p>
          <a:p>
            <a:pPr marL="419100" marR="0" lvl="0" indent="-314325" rtl="0">
              <a:spcBef>
                <a:spcPts val="70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Times New Roman"/>
              <a:buChar char="●"/>
            </a:pPr>
            <a:r>
              <a:rPr lang="en-US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INTERCULTURAL MEDIATORS</a:t>
            </a:r>
            <a:endParaRPr lang="en-US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(ARABIC SPEAKERS, PERSIAN      SPEAKER)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ADMINISTRATOR</a:t>
            </a:r>
          </a:p>
          <a:p>
            <a:endParaRPr lang="el-GR" dirty="0"/>
          </a:p>
        </p:txBody>
      </p:sp>
      <p:pic>
        <p:nvPicPr>
          <p:cNvPr id="7" name="Graphic 6" descr="Παρουσίαση">
            <a:extLst>
              <a:ext uri="{FF2B5EF4-FFF2-40B4-BE49-F238E27FC236}">
                <a16:creationId xmlns:a16="http://schemas.microsoft.com/office/drawing/2014/main" id="{C84A9AD6-7821-1E30-7C0B-2E7456989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6223" y="2548281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837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033708-1B37-21F6-623B-0164B9C5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b="1" i="1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BASIC SERVICES OF OUR CENTER</a:t>
            </a:r>
            <a:r>
              <a:rPr lang="en-US" sz="3900" b="0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900" dirty="0">
                <a:solidFill>
                  <a:srgbClr val="FFC000"/>
                </a:solidFill>
              </a:rPr>
            </a:br>
            <a:endParaRPr lang="el-GR" sz="3900" dirty="0">
              <a:solidFill>
                <a:srgbClr val="FFC000"/>
              </a:solidFill>
            </a:endParaRPr>
          </a:p>
        </p:txBody>
      </p:sp>
      <p:pic>
        <p:nvPicPr>
          <p:cNvPr id="4" name="Google Shape;179;p15">
            <a:extLst>
              <a:ext uri="{FF2B5EF4-FFF2-40B4-BE49-F238E27FC236}">
                <a16:creationId xmlns:a16="http://schemas.microsoft.com/office/drawing/2014/main" id="{DB759379-C947-2512-8577-909AC96BBD32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6915" y="2944133"/>
            <a:ext cx="5451627" cy="241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A3808A-F9E2-9088-3A12-6A8921AE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729" y="2052214"/>
            <a:ext cx="4415293" cy="4196185"/>
          </a:xfrm>
        </p:spPr>
        <p:txBody>
          <a:bodyPr>
            <a:normAutofit/>
          </a:bodyPr>
          <a:lstStyle/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b="1" i="1" u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RECEPTION – INFORMATION – SUPPORT</a:t>
            </a:r>
            <a:endParaRPr lang="en-US" b="1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endParaRPr lang="en-US" b="1" i="1" u="none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b="1" i="1" u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COLLABORATION WITH SERVICES, BODIES, STRUCTURES THAT PROVIDE SOCIAL AND OTHER KIND OF HELP (LEGAL, MEDICAL, EDUCATIONAL..)</a:t>
            </a:r>
            <a:endParaRPr lang="en-US" b="1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endParaRPr lang="en-US" b="1" i="1" u="none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US" b="1" i="1" u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PROVISION OF SERVICES THAT AIM TO IMPROVE THE STANDARD OF LIVING AND SOCIAL INTEGRATION 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194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793D84-2039-CE25-ECAB-8822712A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59" y="145683"/>
            <a:ext cx="3596499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sz="2900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Α. </a:t>
            </a:r>
            <a:r>
              <a:rPr lang="en-US" sz="2900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RECEPTION-INFORMATION-SUPPORT</a:t>
            </a:r>
            <a:br>
              <a:rPr lang="en-US" sz="2900" dirty="0"/>
            </a:br>
            <a:endParaRPr lang="el-GR" sz="2900" dirty="0"/>
          </a:p>
        </p:txBody>
      </p:sp>
      <p:pic>
        <p:nvPicPr>
          <p:cNvPr id="1026" name="Picture 2" descr="συμβολαιογραφική εκτέλεση εγγράφων σφραγισμένα και υπογραφή σε έγγραφα με  κυανό ισομετρικό Διανυσματική απεικόνιση - εικονογραφία από : 212157150">
            <a:extLst>
              <a:ext uri="{FF2B5EF4-FFF2-40B4-BE49-F238E27FC236}">
                <a16:creationId xmlns:a16="http://schemas.microsoft.com/office/drawing/2014/main" id="{12039A23-4036-97FE-745A-9B837E3AA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15" y="2180905"/>
            <a:ext cx="5451627" cy="39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C8E083-9FBA-D754-7D40-7F10D2DB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514" y="1295400"/>
            <a:ext cx="5867400" cy="4952999"/>
          </a:xfrm>
        </p:spPr>
        <p:txBody>
          <a:bodyPr>
            <a:noAutofit/>
          </a:bodyPr>
          <a:lstStyle/>
          <a:p>
            <a:pPr marL="419100" lvl="0" indent="-314325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ts val="2000"/>
              <a:buFont typeface="Noto Sans Symbols"/>
              <a:buChar char="✔"/>
            </a:pPr>
            <a:r>
              <a:rPr lang="en-US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SUPPORTING THE BENEFICIARIES TO THEIR TRANSACTIONS WITH PUBLIC SERVICES (ISSUING SOCIAL SECURITY NUMBER, TAX NUMBER, UNEMPLOYMENT CARD, OPENING OF BANK ACCOUNT, REGISTRATION AT SCHOOL, RESIDENCE PERMITS, ASYLUM  CASES,  </a:t>
            </a:r>
            <a:r>
              <a:rPr lang="en-US" b="1" dirty="0" err="1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etc</a:t>
            </a:r>
            <a:r>
              <a:rPr lang="en-US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en-US" dirty="0">
              <a:solidFill>
                <a:srgbClr val="FFC000"/>
              </a:solidFill>
            </a:endParaRPr>
          </a:p>
          <a:p>
            <a:pPr marL="419100" lvl="0" indent="-314325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ts val="2000"/>
              <a:buFont typeface="Noto Sans Symbols"/>
              <a:buChar char="✔"/>
            </a:pPr>
            <a:r>
              <a:rPr lang="en-US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SUPPORT INCLUDES THE PREPARATION OF THE DOCUMENTS, THE COMMUNICATION AND MEDIATION TO THE SERVICES (WITH INTERPRETATION WHERE NEEDED) INFORMATION ON BENEFITS, RIGHTS, EDUCATIONAL AND ENTERTAINMENT PROGRAMS/ACTIONS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2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F755-5219-4C4E-9378-2C80BB08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042B41-CFBF-4E11-965F-B1906826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ED9FFD70-7E69-43F7-BAFF-08A75B3AE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40718D5-44F3-62BA-79BF-905ED2FB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COLLABORATION WITH SERVICES AND STRUCTURES OF SERVICES  OF SOCIAL PROTECTION</a:t>
            </a:r>
            <a:endParaRPr lang="el-GR" sz="2300" dirty="0">
              <a:solidFill>
                <a:srgbClr val="FFC000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A87AD7E-457F-4836-8DDE-FFE0F0093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l-GR"/>
          </a:p>
        </p:txBody>
      </p:sp>
      <p:pic>
        <p:nvPicPr>
          <p:cNvPr id="7" name="Graphic 6" descr="Social Network">
            <a:extLst>
              <a:ext uri="{FF2B5EF4-FFF2-40B4-BE49-F238E27FC236}">
                <a16:creationId xmlns:a16="http://schemas.microsoft.com/office/drawing/2014/main" id="{41136A42-2277-352A-EAA4-43F3DC535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84" y="2672367"/>
            <a:ext cx="3413845" cy="3413845"/>
          </a:xfrm>
          <a:prstGeom prst="rect">
            <a:avLst/>
          </a:prstGeom>
          <a:effectLst/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56DCB0-CB7A-45F5-C3BF-8FAEDF9AD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416" y="2548281"/>
            <a:ext cx="7154279" cy="36586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NETWORKING WITH MUNICIPALITY SERVICES, LOCAL ORGANISATIONS, STATE SERVICES AND NGO ‘S TO OBTAIN INTERCONNECTION AND REFERRAL IN ORDER TO SATISFY THE INDIVIDUAL NEEDS OF THE BENEFICIARIES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 PARTICIPATION IN MEETINGS TO STRENGTHEN THE INTEGRATION OF THE TARGET GROUP (URBAN,MENTAL,LEGAL,CIMR)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95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3C366C-B026-4F3B-8722-9D9A19932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00B69-2494-479E-8545-BBA72DFB4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D39A6C1-9019-47C8-BA18-3E66D432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5738E886-9903-455B-9070-849A8137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B7CDF5-7FD4-3B83-28F7-6125C4DB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C. CONSULTING AND INTEGRATION SERVICES</a:t>
            </a:r>
            <a:br>
              <a:rPr lang="en-US" sz="2600" dirty="0">
                <a:solidFill>
                  <a:srgbClr val="EBEBEB"/>
                </a:solidFill>
              </a:rPr>
            </a:br>
            <a:endParaRPr lang="el-GR" sz="2600" dirty="0">
              <a:solidFill>
                <a:srgbClr val="EBEBEB"/>
              </a:solidFill>
            </a:endParaRPr>
          </a:p>
        </p:txBody>
      </p:sp>
      <p:pic>
        <p:nvPicPr>
          <p:cNvPr id="7" name="Graphic 6" descr="Χειραψία">
            <a:extLst>
              <a:ext uri="{FF2B5EF4-FFF2-40B4-BE49-F238E27FC236}">
                <a16:creationId xmlns:a16="http://schemas.microsoft.com/office/drawing/2014/main" id="{B34B5AAC-38D4-4127-7695-57FEDC5D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074" y="2548281"/>
            <a:ext cx="3662018" cy="3662018"/>
          </a:xfrm>
          <a:prstGeom prst="rect">
            <a:avLst/>
          </a:prstGeom>
          <a:effectLst/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2241B4-A1B0-51B9-7815-429E2782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286" y="2548281"/>
            <a:ext cx="6588409" cy="3658689"/>
          </a:xfrm>
        </p:spPr>
        <p:txBody>
          <a:bodyPr>
            <a:normAutofit/>
          </a:bodyPr>
          <a:lstStyle/>
          <a:p>
            <a:pPr marL="422275" lvl="0" indent="-3175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✔"/>
            </a:pP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SOCIAL SUPPORT</a:t>
            </a:r>
            <a:endParaRPr lang="en-US" dirty="0">
              <a:solidFill>
                <a:srgbClr val="002060"/>
              </a:solidFill>
            </a:endParaRPr>
          </a:p>
          <a:p>
            <a:pPr marL="422275" lvl="0" indent="-3175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✔"/>
            </a:pP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PSYCHOLOGICAL SUPPORT</a:t>
            </a:r>
            <a:endParaRPr lang="en-US" dirty="0">
              <a:solidFill>
                <a:srgbClr val="002060"/>
              </a:solidFill>
            </a:endParaRPr>
          </a:p>
          <a:p>
            <a:pPr marL="422275" lvl="0" indent="-3175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✔"/>
            </a:pP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LEGAL SUPPORT  </a:t>
            </a:r>
            <a:endParaRPr lang="en-US" dirty="0">
              <a:solidFill>
                <a:srgbClr val="002060"/>
              </a:solidFill>
            </a:endParaRPr>
          </a:p>
          <a:p>
            <a:pPr marL="422275" lvl="0" indent="-3175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✔"/>
            </a:pPr>
            <a:r>
              <a:rPr lang="en-US" b="1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LABOUR ADVISORY</a:t>
            </a:r>
          </a:p>
          <a:p>
            <a:pPr marL="422275" lvl="0" indent="-31750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Noto Sans Symbols"/>
              <a:buChar char="✔"/>
            </a:pPr>
            <a:r>
              <a:rPr lang="en-US" b="1" dirty="0">
                <a:solidFill>
                  <a:srgbClr val="002060"/>
                </a:solidFill>
                <a:latin typeface="Verdana"/>
                <a:ea typeface="Verdana"/>
                <a:sym typeface="Verdana"/>
              </a:rPr>
              <a:t>GREEK LANGUAGE COURSES</a:t>
            </a:r>
            <a:endParaRPr lang="en-US" dirty="0">
              <a:solidFill>
                <a:srgbClr val="00206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4936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Ιόν</Template>
  <TotalTime>110</TotalTime>
  <Words>566</Words>
  <Application>Microsoft Office PowerPoint</Application>
  <PresentationFormat>Ευρεία οθόνη</PresentationFormat>
  <Paragraphs>81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Noto Sans Symbols</vt:lpstr>
      <vt:lpstr>Times New Roman</vt:lpstr>
      <vt:lpstr>Verdana</vt:lpstr>
      <vt:lpstr>Wingdings 3</vt:lpstr>
      <vt:lpstr>Ιόν</vt:lpstr>
      <vt:lpstr>“Career Development Opportunities for refugees - The Experience of Municipality of Thessaloniki”</vt:lpstr>
      <vt:lpstr>CENTER OF INTEGRATION OF IMMIGRANTS AND REFUGEES</vt:lpstr>
      <vt:lpstr>BENEFICIARIES</vt:lpstr>
      <vt:lpstr>DEMOGRAPHICS OF BENEFICIARIES</vt:lpstr>
      <vt:lpstr>TEAM OF SOCIAL CENTER</vt:lpstr>
      <vt:lpstr>BASIC SERVICES OF OUR CENTER  </vt:lpstr>
      <vt:lpstr>Α. RECEPTION-INFORMATION-SUPPORT </vt:lpstr>
      <vt:lpstr>COLLABORATION WITH SERVICES AND STRUCTURES OF SERVICES  OF SOCIAL PROTECTION</vt:lpstr>
      <vt:lpstr>C. CONSULTING AND INTEGRATION SERVICES </vt:lpstr>
      <vt:lpstr>Labor Advisory Services</vt:lpstr>
      <vt:lpstr>🎯 Empowering individuals to achieve sustainable workforce integration and long-term career stability. </vt:lpstr>
      <vt:lpstr>TILL TODAY…</vt:lpstr>
      <vt:lpstr>Supporting Refugee Academics</vt:lpstr>
      <vt:lpstr>Why Collaboration Matters</vt:lpstr>
      <vt:lpstr>Community Engagement &amp; Projects</vt:lpstr>
      <vt:lpstr>Conclusion &amp; Call to Action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Politi</dc:creator>
  <cp:lastModifiedBy>Virginia Politi</cp:lastModifiedBy>
  <cp:revision>3</cp:revision>
  <dcterms:created xsi:type="dcterms:W3CDTF">2025-03-12T16:06:42Z</dcterms:created>
  <dcterms:modified xsi:type="dcterms:W3CDTF">2025-03-13T07:16:09Z</dcterms:modified>
</cp:coreProperties>
</file>