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0" r:id="rId2"/>
    <p:sldId id="281" r:id="rId3"/>
    <p:sldId id="279" r:id="rId4"/>
    <p:sldId id="282" r:id="rId5"/>
    <p:sldId id="286" r:id="rId6"/>
    <p:sldId id="284" r:id="rId7"/>
    <p:sldId id="285" r:id="rId8"/>
    <p:sldId id="28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30" autoAdjust="0"/>
  </p:normalViewPr>
  <p:slideViewPr>
    <p:cSldViewPr snapToGrid="0">
      <p:cViewPr varScale="1">
        <p:scale>
          <a:sx n="65" d="100"/>
          <a:sy n="65" d="100"/>
        </p:scale>
        <p:origin x="11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B7E0-D4A1-4C84-9014-9094EF2D0E64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F4B0-FBCD-4C5A-9FC6-894746E573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0F4B0-FBCD-4C5A-9FC6-894746E5736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0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Calibri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Managing a short matchmaking window (2 months)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Calibri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Ensuring researchers met eligibility criteria</a:t>
            </a:r>
          </a:p>
          <a:p>
            <a:pPr marL="285750" indent="-285750">
              <a:spcBef>
                <a:spcPts val="600"/>
              </a:spcBef>
              <a:buFont typeface="Calibri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Aligning expectations between researchers and host institutions</a:t>
            </a:r>
            <a:endParaRPr lang="en-US" sz="12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Calibri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Handling a high volume of inquiries efficiently</a:t>
            </a:r>
            <a:endParaRPr lang="en-US" sz="1200" dirty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 typeface="Calibri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Tracking the outcomes of matches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0F4B0-FBCD-4C5A-9FC6-894746E5736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7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0F4B0-FBCD-4C5A-9FC6-894746E573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44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4DC9B-E470-0279-C3F9-4FCAA68A2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9EB8C1-2D3F-076F-A7AB-2880CD67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8F171-081A-5D00-F98E-F7CD8F16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3D6B06-397F-E7F5-3757-A3736AA7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8D5DE-8D44-92B0-932B-48A7D8E3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40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94F2E-95AB-E2D5-1D76-51955449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2B52F9-0E81-872F-C864-CC66436C1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01809-817E-38BB-6A18-EA7A4CBC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C23D70-4700-DD2A-6407-797F9EF5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419A4B-2499-6FF0-0BE4-C7EB780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7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EB73B5-C44C-CE2E-CC5D-E6665B33A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22F437-6190-F655-5811-53F80F9E5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0B397E-96AF-6BCE-78D2-8D2C373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69EF13-0B03-559B-C528-8B0C2691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C3687-E597-EC61-751D-660E3D0E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0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E3C04-C1BB-02E9-0D29-F180DBC7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C383F-45C8-8BC2-3E23-0FFD5712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FC5F8-7E8A-8090-77C1-FA458FAF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0D45FA-4F04-0F55-3A3C-D1B904CE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FF628-81F3-CA07-B8EB-0156C484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1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02B97-F5BB-4E85-F11E-F9D45186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F2A1A8-FB23-1396-31A5-ADCEE07D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8AE7F3-3512-E760-EAF1-A2442D62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4AF988-DB5F-7CF6-40B3-DF597818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428E3E-F81F-8742-1D24-95A9D00D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00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BCB42-0C74-B6CB-3AFA-6CEAC774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C1E0D-E212-7B78-82BF-55C6AC71B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CEB618-8F37-68B3-A94D-36BAB0833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00B67-6C3F-8788-D15A-7B4A82AD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3E294-34B1-932B-CADA-EB952326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AED47F-3BBA-1EF0-3461-3AE3340C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36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2FE73-1A48-B79D-A0A8-77EC6257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56451D-FEBB-0B16-5A45-9BBBF6698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C628D5-F0CE-C2CE-69BB-370FD7CB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2E873F-1F28-5CB0-67F1-6267E306A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04055C-3B57-9A6F-BD72-FEEF4CB49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E9E241-C091-5180-E777-43074765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B0B3E2-39A1-D575-C907-82B0E3185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4CFAAA-5261-EE10-0C2C-AEDFEF95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31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5E21A-7EBE-A6DB-7C0D-D52BE761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5E706-A24F-5CF7-7DB5-7B14C437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D86F50-30D7-2E0F-0445-8DE8610C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524B19-74EB-5049-FEDA-FBDE37B0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7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0EC8C0-D09B-68D6-0FD3-1C29F4EA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8DE9A7-0C3F-BF3A-BD38-753FD60D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EEBFA8-5828-8767-D52A-8281173E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9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75561-2E8B-20E7-7D87-C72D4ACC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5B87E-0D91-99C6-5C85-94031025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3C79B7-CD46-D99D-9ECC-6284B2DE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E83BE0-E2CF-6443-8F8E-7C54279A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1B3150-2970-A63D-9688-EE4EFE48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3E80CD-DF86-0B41-682E-708412B6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2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9F3CD-97F6-CA46-D999-12259098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FC6782-5ADB-7D0B-B569-5F2869A5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8E77F2-D1FC-C5C6-6611-47677FA43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0FC16D-4E92-172B-A750-D0F6FE19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8BA468-EB61-A803-9134-DB4BF07B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18AD05-C4CB-7A81-9AC7-9649604B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0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A9EF1B-0E7A-CEB9-34EC-C9E336F2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26BD0-461E-4870-93C4-3F651D0E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517DF-903A-68CA-36BC-8F2C31D79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0738C-5AB5-4244-B579-8A7C5417F084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36404-0814-8D8B-EEFF-87B5FF1DE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545EBA-B7ED-7681-857D-677058B1E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AACFB-D763-4EAD-A79B-51DF773ACE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7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9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afe.pause@college-de-france.fr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info.safe@uni-med.ne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.safe@daad.de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hyperlink" Target="mailto:safe@campusfranc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851CF-09F5-7693-C3F7-92688815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461" y="1910280"/>
            <a:ext cx="10109735" cy="942921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rgbClr val="D735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 Project SAFE – Background &amp; </a:t>
            </a:r>
            <a:r>
              <a:rPr lang="fr-FR" sz="4400" dirty="0" err="1">
                <a:solidFill>
                  <a:srgbClr val="D735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status</a:t>
            </a:r>
            <a:r>
              <a:rPr lang="fr-FR" sz="4400" dirty="0">
                <a:solidFill>
                  <a:srgbClr val="D735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quo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34B404-6C1E-85E0-C496-23318452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0047"/>
            <a:ext cx="9147142" cy="78009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Inspireurope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Workshop, 13.03.25</a:t>
            </a:r>
          </a:p>
          <a:p>
            <a:pPr algn="l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Stefanie Kottowski, Project Manager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6D18C9B-4F01-B3B5-7955-799E28A9A587}"/>
              </a:ext>
            </a:extLst>
          </p:cNvPr>
          <p:cNvGrpSpPr/>
          <p:nvPr/>
        </p:nvGrpSpPr>
        <p:grpSpPr>
          <a:xfrm>
            <a:off x="3864963" y="5349875"/>
            <a:ext cx="4462073" cy="800302"/>
            <a:chOff x="474723" y="11471274"/>
            <a:chExt cx="9908290" cy="1777115"/>
          </a:xfrm>
        </p:grpSpPr>
        <p:pic>
          <p:nvPicPr>
            <p:cNvPr id="5" name="Image 4" descr="Une image contenant texte, capture d’écran, Police, logo&#10;&#10;Description générée automatiquement">
              <a:extLst>
                <a:ext uri="{FF2B5EF4-FFF2-40B4-BE49-F238E27FC236}">
                  <a16:creationId xmlns:a16="http://schemas.microsoft.com/office/drawing/2014/main" id="{F6822430-92AF-4E30-BCA8-12FDA4E1D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23" y="11584177"/>
              <a:ext cx="2898654" cy="1664211"/>
            </a:xfrm>
            <a:prstGeom prst="rect">
              <a:avLst/>
            </a:prstGeom>
          </p:spPr>
        </p:pic>
        <p:pic>
          <p:nvPicPr>
            <p:cNvPr id="6" name="Image 5" descr="Une image contenant Graphique, capture d’écran, texte, graphisme&#10;&#10;Description générée automatiquement">
              <a:extLst>
                <a:ext uri="{FF2B5EF4-FFF2-40B4-BE49-F238E27FC236}">
                  <a16:creationId xmlns:a16="http://schemas.microsoft.com/office/drawing/2014/main" id="{EF1A4AE4-510C-A43C-D15A-7E4B57D7B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568" y="11670029"/>
              <a:ext cx="1532940" cy="1578360"/>
            </a:xfrm>
            <a:prstGeom prst="rect">
              <a:avLst/>
            </a:prstGeom>
          </p:spPr>
        </p:pic>
        <p:pic>
          <p:nvPicPr>
            <p:cNvPr id="7" name="Image 6" descr="Une image contenant texte, Police, capture d’écran, logo&#10;&#10;Description générée automatiquement">
              <a:extLst>
                <a:ext uri="{FF2B5EF4-FFF2-40B4-BE49-F238E27FC236}">
                  <a16:creationId xmlns:a16="http://schemas.microsoft.com/office/drawing/2014/main" id="{5CAF1361-A932-320E-1B73-94445707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680" y="11670028"/>
              <a:ext cx="2039116" cy="1027178"/>
            </a:xfrm>
            <a:prstGeom prst="rect">
              <a:avLst/>
            </a:prstGeom>
          </p:spPr>
        </p:pic>
        <p:pic>
          <p:nvPicPr>
            <p:cNvPr id="8" name="Image 7" descr="Une image contenant cercle, Polic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90AEDC3B-F33A-E0FC-5F9C-735FA236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986" y="11471274"/>
              <a:ext cx="1716027" cy="1716027"/>
            </a:xfrm>
            <a:prstGeom prst="rect">
              <a:avLst/>
            </a:prstGeom>
          </p:spPr>
        </p:pic>
      </p:grp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84B2322-5E0F-10C0-3BC6-7C5EBBAC9B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4" y="402850"/>
            <a:ext cx="3392193" cy="719513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22FD581-0FD7-0078-AB1A-C57490FB1E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33" y="402850"/>
            <a:ext cx="849763" cy="849763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DC641D96-78EE-291E-1E67-121675B2CB83}"/>
              </a:ext>
            </a:extLst>
          </p:cNvPr>
          <p:cNvSpPr/>
          <p:nvPr/>
        </p:nvSpPr>
        <p:spPr>
          <a:xfrm>
            <a:off x="8975705" y="3089554"/>
            <a:ext cx="4076205" cy="407620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38D23CE-816D-63A4-9972-CD26770EB46E}"/>
              </a:ext>
            </a:extLst>
          </p:cNvPr>
          <p:cNvSpPr/>
          <p:nvPr/>
        </p:nvSpPr>
        <p:spPr>
          <a:xfrm>
            <a:off x="9296901" y="3424784"/>
            <a:ext cx="3368810" cy="3405744"/>
          </a:xfrm>
          <a:prstGeom prst="ellipse">
            <a:avLst/>
          </a:prstGeom>
          <a:blipFill dpi="0" rotWithShape="0">
            <a:blip r:embed="rId9"/>
            <a:srcRect/>
            <a:stretch>
              <a:fillRect l="-39030" t="-480" r="-15190" b="-48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4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851CF-09F5-7693-C3F7-92688815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3" y="807726"/>
            <a:ext cx="3237173" cy="942921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84B2322-5E0F-10C0-3BC6-7C5EBBAC9B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22FD581-0FD7-0078-AB1A-C57490FB1E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6F330E-65C9-3362-99EC-3EEA7DADA32A}"/>
              </a:ext>
            </a:extLst>
          </p:cNvPr>
          <p:cNvSpPr txBox="1"/>
          <p:nvPr/>
        </p:nvSpPr>
        <p:spPr>
          <a:xfrm>
            <a:off x="1061128" y="1942505"/>
            <a:ext cx="60943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Declining academic freedom and multiple ongoing crises, very high demand for protection programmes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National existing initiatives for students a</a:t>
            </a:r>
            <a:r>
              <a:rPr lang="en-GB" sz="1600" noProof="0" dirty="0">
                <a:solidFill>
                  <a:prstClr val="black"/>
                </a:solidFill>
                <a:latin typeface="Arial" panose="020B0604020202020204" pitchFamily="34" charset="0"/>
              </a:rPr>
              <a:t>nd researchers at risk (e.g. Scholars at Risk, Philipp Schwartz Initiative, Hilde Domin Programme)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European initiatives advocating for European approach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Inspireurope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&amp;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Inspireurope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+), MSCA4Ukraine </a:t>
            </a: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F87BCE97-2987-CB48-05D9-4761CE0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191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9E4A139-64FC-2495-64FD-3FFF5D628C46}"/>
              </a:ext>
            </a:extLst>
          </p:cNvPr>
          <p:cNvSpPr/>
          <p:nvPr/>
        </p:nvSpPr>
        <p:spPr>
          <a:xfrm>
            <a:off x="8764881" y="966232"/>
            <a:ext cx="4076205" cy="407620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61B4C0-C626-1E63-052E-9CCAEA7129E0}"/>
              </a:ext>
            </a:extLst>
          </p:cNvPr>
          <p:cNvSpPr/>
          <p:nvPr/>
        </p:nvSpPr>
        <p:spPr>
          <a:xfrm>
            <a:off x="9275292" y="1098163"/>
            <a:ext cx="3368810" cy="3405744"/>
          </a:xfrm>
          <a:prstGeom prst="ellipse">
            <a:avLst/>
          </a:prstGeom>
          <a:blipFill dpi="0"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400"/>
                      </a14:imgEffect>
                    </a14:imgLayer>
                  </a14:imgProps>
                </a:ext>
              </a:extLst>
            </a:blip>
            <a:srcRect/>
            <a:stretch>
              <a:fillRect l="-17492" t="-480" r="-36728" b="-48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67D8A1A-4C7F-2B21-4941-3D8C69E83210}"/>
              </a:ext>
            </a:extLst>
          </p:cNvPr>
          <p:cNvSpPr/>
          <p:nvPr/>
        </p:nvSpPr>
        <p:spPr>
          <a:xfrm>
            <a:off x="8083684" y="3476894"/>
            <a:ext cx="2317885" cy="231788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t="-2087" r="20649" b="14231"/>
          <a:stretch/>
        </p:blipFill>
        <p:spPr>
          <a:xfrm>
            <a:off x="8377948" y="3714155"/>
            <a:ext cx="1930400" cy="19673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545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79CF919-80DE-64F4-235B-9DB7161C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837"/>
            <a:ext cx="8432549" cy="1325563"/>
          </a:xfrm>
        </p:spPr>
        <p:txBody>
          <a:bodyPr/>
          <a:lstStyle/>
          <a:p>
            <a:r>
              <a:rPr lang="en-US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Supporting at-risk researchers with fellowships in Europe (SAFE)</a:t>
            </a:r>
            <a:r>
              <a:rPr lang="de-DE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077D831-3FFF-252E-0DC8-6293B930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8599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European Commission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European Research Executive Agency (REA)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To develop and test a suitable structure to select and fund researchers (PhD / Post-Doc)at risk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at EU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higher education and research institutions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Target groups: </a:t>
            </a:r>
          </a:p>
          <a:p>
            <a:pPr marL="918900" lvl="1" indent="-342900">
              <a:lnSpc>
                <a:spcPct val="110000"/>
              </a:lnSpc>
              <a:buClr>
                <a:schemeClr val="accent2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risk researchers inside the EU</a:t>
            </a:r>
          </a:p>
          <a:p>
            <a:pPr marL="918900" lvl="1" indent="-342900">
              <a:lnSpc>
                <a:spcPct val="110000"/>
              </a:lnSpc>
              <a:buClr>
                <a:schemeClr val="accent2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risk researchers in third countries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DAAD, Campus France, Collège de France/PAUSE, UNIMED + associated partners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12 Mio. EUR; up to 60 fellowships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Period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36 months as of September 2024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Matchmaking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Open from mid-October – mid-December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Application by host institutions: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Open from 18. November 2024 – 20. January 2025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F87BCE97-2987-CB48-05D9-4761CE0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84B2322-5E0F-10C0-3BC6-7C5EBBAC9B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22FD581-0FD7-0078-AB1A-C57490FB1E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034370A-70BE-1A5E-4590-3744CD3A8B33}"/>
              </a:ext>
            </a:extLst>
          </p:cNvPr>
          <p:cNvSpPr txBox="1">
            <a:spLocks/>
          </p:cNvSpPr>
          <p:nvPr/>
        </p:nvSpPr>
        <p:spPr>
          <a:xfrm>
            <a:off x="5054474" y="6052131"/>
            <a:ext cx="391751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spc="0" normalizeH="0" baseline="0" noProof="0" dirty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https://saferesearchers.eu/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3FD878-CF65-5332-F19E-602FB2276FAC}"/>
              </a:ext>
            </a:extLst>
          </p:cNvPr>
          <p:cNvSpPr/>
          <p:nvPr/>
        </p:nvSpPr>
        <p:spPr>
          <a:xfrm>
            <a:off x="8764881" y="966232"/>
            <a:ext cx="4076205" cy="407620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3C1311A-1397-6005-A546-DD8AFB315FFF}"/>
              </a:ext>
            </a:extLst>
          </p:cNvPr>
          <p:cNvSpPr/>
          <p:nvPr/>
        </p:nvSpPr>
        <p:spPr>
          <a:xfrm>
            <a:off x="9201401" y="1098163"/>
            <a:ext cx="3368810" cy="3405744"/>
          </a:xfrm>
          <a:prstGeom prst="ellipse">
            <a:avLst/>
          </a:prstGeom>
          <a:blipFill dpi="0" rotWithShape="0">
            <a:blip r:embed="rId6"/>
            <a:srcRect/>
            <a:stretch>
              <a:fillRect l="-39030" t="-480" r="-15190" b="-48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r="12857"/>
          <a:stretch/>
        </p:blipFill>
        <p:spPr>
          <a:xfrm>
            <a:off x="9107054" y="1089891"/>
            <a:ext cx="3531219" cy="33250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881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851CF-09F5-7693-C3F7-92688815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3" y="807726"/>
            <a:ext cx="3237173" cy="942921"/>
          </a:xfrm>
        </p:spPr>
        <p:txBody>
          <a:bodyPr>
            <a:normAutofit/>
          </a:bodyPr>
          <a:lstStyle/>
          <a:p>
            <a:r>
              <a:rPr lang="fr-FR" sz="3000" dirty="0" err="1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Status</a:t>
            </a:r>
            <a:r>
              <a:rPr lang="fr-FR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Quo</a:t>
            </a: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84B2322-5E0F-10C0-3BC6-7C5EBBAC9B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22FD581-0FD7-0078-AB1A-C57490FB1E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F87BCE97-2987-CB48-05D9-4761CE0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465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C7729D75-7843-E464-D4B0-DB494AA267AB}"/>
              </a:ext>
            </a:extLst>
          </p:cNvPr>
          <p:cNvSpPr txBox="1"/>
          <p:nvPr/>
        </p:nvSpPr>
        <p:spPr>
          <a:xfrm>
            <a:off x="771684" y="1929761"/>
            <a:ext cx="397942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</a:rPr>
              <a:t>WP 4 –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</a:rPr>
              <a:t>Matchmaking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</a:rPr>
              <a:t>61 Expressions of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interest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</a:rPr>
              <a:t> host institutions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fr-FR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226 Expressions of </a:t>
            </a:r>
            <a:r>
              <a:rPr lang="fr-FR" sz="16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interest</a:t>
            </a:r>
            <a:r>
              <a:rPr lang="fr-FR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fr-FR" sz="16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researchers</a:t>
            </a:r>
            <a:endParaRPr lang="fr-FR" sz="1600" dirty="0">
              <a:solidFill>
                <a:prstClr val="black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5"/>
              </a:buBlip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54 PhD, 172 post-docs</a:t>
            </a:r>
          </a:p>
          <a:p>
            <a:pPr marL="742950" lvl="1" indent="-285750">
              <a:spcBef>
                <a:spcPts val="600"/>
              </a:spcBef>
              <a:buBlip>
                <a:blip r:embed="rId5"/>
              </a:buBlip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136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track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1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outside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the EU), 90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track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2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inside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the EU)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53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succesful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matches</a:t>
            </a:r>
            <a:endParaRPr lang="fr-FR" sz="1600" b="1" dirty="0">
              <a:solidFill>
                <a:prstClr val="black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spcBef>
                <a:spcPts val="600"/>
              </a:spcBef>
              <a:defRPr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4C655B-C3FE-1A05-2A77-0EB6C576D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991" y="1750647"/>
            <a:ext cx="643793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48D5A-4007-9C5F-AB6B-BF2B391F8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CE879-AED0-C8CC-1345-0D521CD7F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3" y="807726"/>
            <a:ext cx="3237173" cy="942921"/>
          </a:xfrm>
        </p:spPr>
        <p:txBody>
          <a:bodyPr>
            <a:normAutofit/>
          </a:bodyPr>
          <a:lstStyle/>
          <a:p>
            <a:r>
              <a:rPr lang="fr-FR" sz="3000" dirty="0" err="1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Status</a:t>
            </a:r>
            <a:r>
              <a:rPr lang="fr-FR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Quo</a:t>
            </a: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F66440B-B642-58AA-ED22-274BE56D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31A99B5-2F32-85D7-8D6E-FAAEAD048F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CB45601C-13E1-23FE-280D-99558B13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465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66B39018-71F2-0226-832E-FC84D1FFBD3E}"/>
              </a:ext>
            </a:extLst>
          </p:cNvPr>
          <p:cNvSpPr txBox="1"/>
          <p:nvPr/>
        </p:nvSpPr>
        <p:spPr>
          <a:xfrm>
            <a:off x="771684" y="1929761"/>
            <a:ext cx="417018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</a:rPr>
              <a:t>WP 4 –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</a:rPr>
              <a:t>Matchmaking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Blip>
                <a:blip r:embed="rId6"/>
              </a:buBlip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Good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response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from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host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institutions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willing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to support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at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-risk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researchers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(61)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6"/>
              </a:buBlip>
              <a:defRPr/>
            </a:pP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Successful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connections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between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researchers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and institutions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Blip>
                <a:blip r:embed="rId6"/>
              </a:buBlip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The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process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helped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strengthen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partnerships for future 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initiatives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it-IT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beyond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</a:rPr>
              <a:t> SAFE)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Elemento grafico 15">
            <a:extLst>
              <a:ext uri="{FF2B5EF4-FFF2-40B4-BE49-F238E27FC236}">
                <a16:creationId xmlns:a16="http://schemas.microsoft.com/office/drawing/2014/main" id="{55F278A3-E30B-CAAA-F1EC-5474CC77E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06430" y="1832871"/>
            <a:ext cx="5413091" cy="41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1D65C-D71B-4807-E17A-AA13E6EC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32EF9-08A6-5B0F-BCDE-4F4526ED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3" y="807727"/>
            <a:ext cx="5204684" cy="838576"/>
          </a:xfrm>
        </p:spPr>
        <p:txBody>
          <a:bodyPr>
            <a:normAutofit/>
          </a:bodyPr>
          <a:lstStyle/>
          <a:p>
            <a:pPr algn="l"/>
            <a:r>
              <a:rPr lang="fr-FR" sz="3000" dirty="0" err="1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Status</a:t>
            </a:r>
            <a:r>
              <a:rPr lang="fr-FR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quo</a:t>
            </a: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60D01916-D545-C445-DE2C-FEF8A2D6AB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979DC1E6-537D-ABD6-C376-EFA8672FB4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119994-C9A4-EBD3-643A-D31FE43D26B0}"/>
              </a:ext>
            </a:extLst>
          </p:cNvPr>
          <p:cNvSpPr txBox="1"/>
          <p:nvPr/>
        </p:nvSpPr>
        <p:spPr>
          <a:xfrm>
            <a:off x="462225" y="2039141"/>
            <a:ext cx="609437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</a:rPr>
              <a:t>WP 3 – Application &amp;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</a:rPr>
              <a:t>Selection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</a:rPr>
              <a:t>359 applications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received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Blip>
                <a:blip r:embed="rId5"/>
              </a:buBlip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283 applications are for postdocs and 76 for doctoral students. </a:t>
            </a:r>
          </a:p>
          <a:p>
            <a:pPr marL="742950" lvl="1" indent="-285750">
              <a:spcBef>
                <a:spcPts val="600"/>
              </a:spcBef>
              <a:buBlip>
                <a:blip r:embed="rId5"/>
              </a:buBlip>
            </a:pP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</a:rPr>
              <a:t>191 females, 164 male, 4 non-binary candidates</a:t>
            </a:r>
          </a:p>
          <a:p>
            <a:pPr marL="742950" lvl="1" indent="-285750">
              <a:spcBef>
                <a:spcPts val="600"/>
              </a:spcBef>
              <a:buBlip>
                <a:blip r:embed="rId5"/>
              </a:buBlip>
            </a:pPr>
            <a:r>
              <a: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88 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</a:rPr>
              <a:t>track 1 (outside the EU), 271 track 2 (inside the EU)</a:t>
            </a:r>
            <a:endParaRPr lang="de-DE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5D61BDDC-6ABD-E6EB-131D-8E97766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191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A27ABE-7F6C-ABEB-FBE0-54419930FF43}"/>
              </a:ext>
            </a:extLst>
          </p:cNvPr>
          <p:cNvSpPr/>
          <p:nvPr/>
        </p:nvSpPr>
        <p:spPr>
          <a:xfrm>
            <a:off x="8764881" y="966232"/>
            <a:ext cx="4076205" cy="407620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3F9D674-3A1B-DF3A-ADD1-2207005A2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1"/>
          <a:stretch/>
        </p:blipFill>
        <p:spPr>
          <a:xfrm>
            <a:off x="9209314" y="1136001"/>
            <a:ext cx="3462030" cy="3429000"/>
          </a:xfrm>
          <a:prstGeom prst="ellipse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3BB4624-9BB3-DC71-84C4-4ABDF1BED605}"/>
              </a:ext>
            </a:extLst>
          </p:cNvPr>
          <p:cNvSpPr/>
          <p:nvPr/>
        </p:nvSpPr>
        <p:spPr>
          <a:xfrm>
            <a:off x="8176990" y="3420911"/>
            <a:ext cx="2317885" cy="2317885"/>
          </a:xfrm>
          <a:prstGeom prst="ellipse">
            <a:avLst/>
          </a:prstGeom>
          <a:solidFill>
            <a:srgbClr val="9CD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747D95-76AE-8285-ABB2-E1241CB92F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53846" r="3981"/>
          <a:stretch/>
        </p:blipFill>
        <p:spPr>
          <a:xfrm>
            <a:off x="8417626" y="3713584"/>
            <a:ext cx="1995337" cy="1884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605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543B2-AB3A-9386-C62B-299B544C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B158F-D964-29D8-84A8-EA9651A2B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23" y="807726"/>
            <a:ext cx="3237173" cy="942921"/>
          </a:xfrm>
        </p:spPr>
        <p:txBody>
          <a:bodyPr>
            <a:normAutofit/>
          </a:bodyPr>
          <a:lstStyle/>
          <a:p>
            <a:r>
              <a:rPr lang="fr-FR" sz="3000" dirty="0">
                <a:solidFill>
                  <a:srgbClr val="16429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Challenges </a:t>
            </a:r>
          </a:p>
        </p:txBody>
      </p:sp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C4834D32-28AB-8355-E981-1DF4DE7107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36F66AC3-22BE-E815-43DD-2C49EDE562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5234C3-336A-973C-4C9B-45589091E0C5}"/>
              </a:ext>
            </a:extLst>
          </p:cNvPr>
          <p:cNvSpPr txBox="1"/>
          <p:nvPr/>
        </p:nvSpPr>
        <p:spPr>
          <a:xfrm>
            <a:off x="1162562" y="1750647"/>
            <a:ext cx="887230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Outreach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, especially to people outside Europe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Very high demand &gt; managing expectations of the applicants and workload for the team</a:t>
            </a:r>
          </a:p>
          <a:p>
            <a:pPr marL="742950" lvl="1" indent="-285750">
              <a:spcBef>
                <a:spcPts val="600"/>
              </a:spcBef>
              <a:buBlip>
                <a:blip r:embed="rId6"/>
              </a:buBlip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One application per host institution</a:t>
            </a:r>
          </a:p>
          <a:p>
            <a:pPr marL="742950" lvl="1" indent="-285750">
              <a:spcBef>
                <a:spcPts val="600"/>
              </a:spcBef>
              <a:buBlip>
                <a:blip r:embed="rId6"/>
              </a:buBlip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Matching process before the application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Balancing selection criteria (risk / academic profile)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Long-term perspectives for the funded researchers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</a:rPr>
              <a:t>Future of the project after 2027 </a:t>
            </a:r>
          </a:p>
          <a:p>
            <a:pPr lvl="1">
              <a:spcBef>
                <a:spcPts val="600"/>
              </a:spcBef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GB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42791DBF-FCEB-8B49-893E-4E184B18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465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6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olic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184B2322-5E0F-10C0-3BC6-7C5EBBAC9B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3" y="6186854"/>
            <a:ext cx="2151404" cy="456331"/>
          </a:xfrm>
          <a:prstGeom prst="rect">
            <a:avLst/>
          </a:prstGeom>
        </p:spPr>
      </p:pic>
      <p:pic>
        <p:nvPicPr>
          <p:cNvPr id="10" name="Image 9" descr="Une image contenant capture d’écran, drapeau, symbole, Police&#10;&#10;Description générée automatiquement">
            <a:extLst>
              <a:ext uri="{FF2B5EF4-FFF2-40B4-BE49-F238E27FC236}">
                <a16:creationId xmlns:a16="http://schemas.microsoft.com/office/drawing/2014/main" id="{C22FD581-0FD7-0078-AB1A-C57490FB1E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8" y="6186854"/>
            <a:ext cx="456331" cy="456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6F330E-65C9-3362-99EC-3EEA7DADA32A}"/>
              </a:ext>
            </a:extLst>
          </p:cNvPr>
          <p:cNvSpPr txBox="1"/>
          <p:nvPr/>
        </p:nvSpPr>
        <p:spPr>
          <a:xfrm>
            <a:off x="1190843" y="1762510"/>
            <a:ext cx="8872302" cy="19543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Contacts: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Blip>
                <a:blip r:embed="rId5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Blip>
                <a:blip r:embed="rId5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info.safe@daad.de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information on the call for applications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Blip>
                <a:blip r:embed="rId5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info.safe@uni-med.net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information on the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matchmaking service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Blip>
                <a:blip r:embed="rId5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safe.pause@college-de-france.fr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information on policy recommendations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Blip>
                <a:blip r:embed="rId5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safe@campusfrance.org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other questions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Espace réservé du numéro de diapositive 10">
            <a:extLst>
              <a:ext uri="{FF2B5EF4-FFF2-40B4-BE49-F238E27FC236}">
                <a16:creationId xmlns:a16="http://schemas.microsoft.com/office/drawing/2014/main" id="{F87BCE97-2987-CB48-05D9-4761CE0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465" y="63064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ACFB-D763-4EAD-A79B-51DF773ACE25}" type="slidenum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1642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642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30583845-E894-3767-C2A1-9B35B5134F99}"/>
              </a:ext>
            </a:extLst>
          </p:cNvPr>
          <p:cNvSpPr txBox="1"/>
          <p:nvPr/>
        </p:nvSpPr>
        <p:spPr>
          <a:xfrm>
            <a:off x="6096000" y="5445760"/>
            <a:ext cx="534416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700" cap="none" spc="-100" normalizeH="0" baseline="0" noProof="0" dirty="0">
                <a:ln>
                  <a:noFill/>
                </a:ln>
                <a:solidFill>
                  <a:srgbClr val="DE5877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www.saferesearchers.eu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00" normalizeH="0" baseline="0" noProof="0" dirty="0">
                <a:ln>
                  <a:noFill/>
                </a:ln>
                <a:solidFill>
                  <a:srgbClr val="46489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#saferesearchers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4E593E-BAF5-5DC1-EC30-A6A0AEFF8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3890" y="5489822"/>
            <a:ext cx="40005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2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Ευρεία οθόνη</PresentationFormat>
  <Paragraphs>70</Paragraphs>
  <Slides>8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 Black</vt:lpstr>
      <vt:lpstr>Calibri</vt:lpstr>
      <vt:lpstr>Thème Office</vt:lpstr>
      <vt:lpstr>EU Project SAFE – Background &amp; status quo</vt:lpstr>
      <vt:lpstr>Background</vt:lpstr>
      <vt:lpstr>Supporting at-risk researchers with fellowships in Europe (SAFE) </vt:lpstr>
      <vt:lpstr>Status Quo</vt:lpstr>
      <vt:lpstr>Status Quo</vt:lpstr>
      <vt:lpstr>Status quo</vt:lpstr>
      <vt:lpstr>Challenges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Project SAFE – Background &amp; status quo</dc:title>
  <dc:creator>Stefanie Kottowski</dc:creator>
  <cp:lastModifiedBy>malamat</cp:lastModifiedBy>
  <cp:revision>13</cp:revision>
  <dcterms:created xsi:type="dcterms:W3CDTF">2024-10-16T12:29:37Z</dcterms:created>
  <dcterms:modified xsi:type="dcterms:W3CDTF">2025-03-12T15:08:43Z</dcterms:modified>
</cp:coreProperties>
</file>